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315" r:id="rId4"/>
    <p:sldId id="266" r:id="rId5"/>
    <p:sldId id="1323" r:id="rId6"/>
    <p:sldId id="1324" r:id="rId7"/>
    <p:sldId id="271" r:id="rId8"/>
    <p:sldId id="292" r:id="rId9"/>
    <p:sldId id="1321" r:id="rId10"/>
    <p:sldId id="1325" r:id="rId11"/>
    <p:sldId id="1326" r:id="rId12"/>
    <p:sldId id="277" r:id="rId13"/>
    <p:sldId id="1327" r:id="rId14"/>
    <p:sldId id="1330" r:id="rId15"/>
    <p:sldId id="132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5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2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1" i="0" u="none" strike="noStrike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 COPD </a:t>
            </a:r>
            <a:r>
              <a:rPr 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患病人数</a:t>
            </a:r>
          </a:p>
        </c:rich>
      </c:tx>
      <c:layout>
        <c:manualLayout>
          <c:xMode val="edge"/>
          <c:yMode val="edge"/>
          <c:x val="0.25526678864890689"/>
          <c:y val="3.80998152884943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1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58109071"/>
        <c:axId val="928737711"/>
      </c:lineChart>
      <c:catAx>
        <c:axId val="858109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28737711"/>
        <c:crosses val="autoZero"/>
        <c:auto val="1"/>
        <c:lblAlgn val="ctr"/>
        <c:lblOffset val="100"/>
        <c:noMultiLvlLbl val="0"/>
      </c:catAx>
      <c:valAx>
        <c:axId val="92873771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8109071"/>
        <c:crosses val="autoZero"/>
        <c:crossBetween val="between"/>
      </c:valAx>
      <c:spPr>
        <a:blipFill dpi="0" rotWithShape="1">
          <a:blip xmlns:r="http://schemas.openxmlformats.org/officeDocument/2006/relationships" r:embed="rId4">
            <a:alphaModFix amt="66000"/>
          </a:blip>
          <a:srcRect/>
          <a:stretch>
            <a:fillRect/>
          </a:stretch>
        </a:blipFill>
        <a:ln w="15875">
          <a:solidFill>
            <a:sysClr val="windowText" lastClr="000000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solidFill>
            <a:schemeClr val="tx1"/>
          </a:solidFill>
        </a:defRPr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B3C1C-B2D4-42FD-9104-A602815638B4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79D85-AD1B-4B53-B734-BD5155359A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891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各位老师大家好！我们的项目是智能医疗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气道树智能分割辅助诊疗系统。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F578C-AF90-4E9D-AEDF-4F6E1E700F4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070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9EAEA-0469-8731-F7D6-E1ED74E9A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C8C255-43AA-0791-439A-A54F97D6B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315EAF-03A9-8DB0-4B58-B81A5B44F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各位老师大家好！我们的项目是智能医疗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气道树智能分割辅助诊疗系统。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B44E83-549B-04EA-B2FF-DA8444E606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F578C-AF90-4E9D-AEDF-4F6E1E700F4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54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15AD7-1D1E-9992-A98A-786C3267E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2C4774-098E-35F7-FEB1-2803D39DD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24EA7A-7038-A1ED-0E12-FBCC65B6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4FE38D-79E7-C39D-A73B-A9F4F72E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B5B10-DB57-2290-DB3D-B21305445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641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5D4D2E-9E24-DAF6-7AA7-B036B782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A76E8E-C29F-5392-4DEA-D8B85F80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1D275-69EE-C0B9-5EF8-6B10A9CB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A0083-AE00-05FE-3EF2-F8BD345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274555-3C22-C729-DB28-B7C7D6CA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9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4C0467-4A77-5928-C8D0-C5B517C8ED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FA8069-E73E-DA46-7771-44A2624B7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9B21F7-5A1C-FBFC-1ECD-5CF6DDAB5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51EA5C-5E91-FAEF-7DF9-1F488264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1973E-C84D-E560-2A7B-8F998D40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162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17446A7-E867-C35B-3F3A-017D4E08E289}"/>
              </a:ext>
            </a:extLst>
          </p:cNvPr>
          <p:cNvSpPr/>
          <p:nvPr userDrawn="1"/>
        </p:nvSpPr>
        <p:spPr>
          <a:xfrm>
            <a:off x="0" y="0"/>
            <a:ext cx="12192002" cy="5283200"/>
          </a:xfrm>
          <a:custGeom>
            <a:avLst/>
            <a:gdLst>
              <a:gd name="connsiteX0" fmla="*/ 8040916 w 12192002"/>
              <a:gd name="connsiteY0" fmla="*/ 0 h 5283200"/>
              <a:gd name="connsiteX1" fmla="*/ 12192002 w 12192002"/>
              <a:gd name="connsiteY1" fmla="*/ 0 h 5283200"/>
              <a:gd name="connsiteX2" fmla="*/ 12192002 w 12192002"/>
              <a:gd name="connsiteY2" fmla="*/ 3429000 h 5283200"/>
              <a:gd name="connsiteX3" fmla="*/ 12192000 w 12192002"/>
              <a:gd name="connsiteY3" fmla="*/ 3429000 h 5283200"/>
              <a:gd name="connsiteX4" fmla="*/ 12192000 w 12192002"/>
              <a:gd name="connsiteY4" fmla="*/ 4134157 h 5283200"/>
              <a:gd name="connsiteX5" fmla="*/ 11042957 w 12192002"/>
              <a:gd name="connsiteY5" fmla="*/ 5283200 h 5283200"/>
              <a:gd name="connsiteX6" fmla="*/ 4151087 w 12192002"/>
              <a:gd name="connsiteY6" fmla="*/ 5283200 h 5283200"/>
              <a:gd name="connsiteX7" fmla="*/ 1149043 w 12192002"/>
              <a:gd name="connsiteY7" fmla="*/ 5283200 h 5283200"/>
              <a:gd name="connsiteX8" fmla="*/ 0 w 12192002"/>
              <a:gd name="connsiteY8" fmla="*/ 5283200 h 5283200"/>
              <a:gd name="connsiteX9" fmla="*/ 0 w 12192002"/>
              <a:gd name="connsiteY9" fmla="*/ 4134157 h 5283200"/>
              <a:gd name="connsiteX10" fmla="*/ 0 w 12192002"/>
              <a:gd name="connsiteY10" fmla="*/ 1149043 h 5283200"/>
              <a:gd name="connsiteX11" fmla="*/ 0 w 12192002"/>
              <a:gd name="connsiteY11" fmla="*/ 0 h 5283200"/>
              <a:gd name="connsiteX12" fmla="*/ 1149043 w 12192002"/>
              <a:gd name="connsiteY12" fmla="*/ 0 h 5283200"/>
              <a:gd name="connsiteX13" fmla="*/ 4151087 w 12192002"/>
              <a:gd name="connsiteY13" fmla="*/ 0 h 5283200"/>
              <a:gd name="connsiteX14" fmla="*/ 8040916 w 12192002"/>
              <a:gd name="connsiteY14" fmla="*/ 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2" h="5283200">
                <a:moveTo>
                  <a:pt x="8040916" y="0"/>
                </a:moveTo>
                <a:lnTo>
                  <a:pt x="12192002" y="0"/>
                </a:lnTo>
                <a:lnTo>
                  <a:pt x="12192002" y="3429000"/>
                </a:lnTo>
                <a:lnTo>
                  <a:pt x="12192000" y="3429000"/>
                </a:lnTo>
                <a:lnTo>
                  <a:pt x="12192000" y="4134157"/>
                </a:lnTo>
                <a:cubicBezTo>
                  <a:pt x="12192000" y="4768756"/>
                  <a:pt x="11677556" y="5283200"/>
                  <a:pt x="11042957" y="5283200"/>
                </a:cubicBezTo>
                <a:lnTo>
                  <a:pt x="4151087" y="5283200"/>
                </a:lnTo>
                <a:lnTo>
                  <a:pt x="1149043" y="5283200"/>
                </a:lnTo>
                <a:lnTo>
                  <a:pt x="0" y="5283200"/>
                </a:lnTo>
                <a:lnTo>
                  <a:pt x="0" y="4134157"/>
                </a:lnTo>
                <a:lnTo>
                  <a:pt x="0" y="1149043"/>
                </a:lnTo>
                <a:lnTo>
                  <a:pt x="0" y="0"/>
                </a:lnTo>
                <a:lnTo>
                  <a:pt x="1149043" y="0"/>
                </a:lnTo>
                <a:lnTo>
                  <a:pt x="4151087" y="0"/>
                </a:lnTo>
                <a:lnTo>
                  <a:pt x="8040916" y="0"/>
                </a:lnTo>
                <a:close/>
              </a:path>
            </a:pathLst>
          </a:cu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ECC58275-456B-4DE5-CDE1-E558C20A7B54}"/>
              </a:ext>
            </a:extLst>
          </p:cNvPr>
          <p:cNvSpPr/>
          <p:nvPr userDrawn="1"/>
        </p:nvSpPr>
        <p:spPr>
          <a:xfrm>
            <a:off x="0" y="0"/>
            <a:ext cx="12192002" cy="5283200"/>
          </a:xfrm>
          <a:custGeom>
            <a:avLst/>
            <a:gdLst>
              <a:gd name="connsiteX0" fmla="*/ 8040916 w 12192002"/>
              <a:gd name="connsiteY0" fmla="*/ 0 h 5283200"/>
              <a:gd name="connsiteX1" fmla="*/ 12192002 w 12192002"/>
              <a:gd name="connsiteY1" fmla="*/ 0 h 5283200"/>
              <a:gd name="connsiteX2" fmla="*/ 12192002 w 12192002"/>
              <a:gd name="connsiteY2" fmla="*/ 3429000 h 5283200"/>
              <a:gd name="connsiteX3" fmla="*/ 12192000 w 12192002"/>
              <a:gd name="connsiteY3" fmla="*/ 3429000 h 5283200"/>
              <a:gd name="connsiteX4" fmla="*/ 12192000 w 12192002"/>
              <a:gd name="connsiteY4" fmla="*/ 4134157 h 5283200"/>
              <a:gd name="connsiteX5" fmla="*/ 11042957 w 12192002"/>
              <a:gd name="connsiteY5" fmla="*/ 5283200 h 5283200"/>
              <a:gd name="connsiteX6" fmla="*/ 4151087 w 12192002"/>
              <a:gd name="connsiteY6" fmla="*/ 5283200 h 5283200"/>
              <a:gd name="connsiteX7" fmla="*/ 1149043 w 12192002"/>
              <a:gd name="connsiteY7" fmla="*/ 5283200 h 5283200"/>
              <a:gd name="connsiteX8" fmla="*/ 0 w 12192002"/>
              <a:gd name="connsiteY8" fmla="*/ 5283200 h 5283200"/>
              <a:gd name="connsiteX9" fmla="*/ 0 w 12192002"/>
              <a:gd name="connsiteY9" fmla="*/ 4134157 h 5283200"/>
              <a:gd name="connsiteX10" fmla="*/ 0 w 12192002"/>
              <a:gd name="connsiteY10" fmla="*/ 1149043 h 5283200"/>
              <a:gd name="connsiteX11" fmla="*/ 0 w 12192002"/>
              <a:gd name="connsiteY11" fmla="*/ 0 h 5283200"/>
              <a:gd name="connsiteX12" fmla="*/ 1149043 w 12192002"/>
              <a:gd name="connsiteY12" fmla="*/ 0 h 5283200"/>
              <a:gd name="connsiteX13" fmla="*/ 4151087 w 12192002"/>
              <a:gd name="connsiteY13" fmla="*/ 0 h 5283200"/>
              <a:gd name="connsiteX14" fmla="*/ 8040916 w 12192002"/>
              <a:gd name="connsiteY14" fmla="*/ 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2" h="5283200">
                <a:moveTo>
                  <a:pt x="8040916" y="0"/>
                </a:moveTo>
                <a:lnTo>
                  <a:pt x="12192002" y="0"/>
                </a:lnTo>
                <a:lnTo>
                  <a:pt x="12192002" y="3429000"/>
                </a:lnTo>
                <a:lnTo>
                  <a:pt x="12192000" y="3429000"/>
                </a:lnTo>
                <a:lnTo>
                  <a:pt x="12192000" y="4134157"/>
                </a:lnTo>
                <a:cubicBezTo>
                  <a:pt x="12192000" y="4768756"/>
                  <a:pt x="11677556" y="5283200"/>
                  <a:pt x="11042957" y="5283200"/>
                </a:cubicBezTo>
                <a:lnTo>
                  <a:pt x="4151087" y="5283200"/>
                </a:lnTo>
                <a:lnTo>
                  <a:pt x="1149043" y="5283200"/>
                </a:lnTo>
                <a:lnTo>
                  <a:pt x="0" y="5283200"/>
                </a:lnTo>
                <a:lnTo>
                  <a:pt x="0" y="4134157"/>
                </a:lnTo>
                <a:lnTo>
                  <a:pt x="0" y="1149043"/>
                </a:lnTo>
                <a:lnTo>
                  <a:pt x="0" y="0"/>
                </a:lnTo>
                <a:lnTo>
                  <a:pt x="1149043" y="0"/>
                </a:lnTo>
                <a:lnTo>
                  <a:pt x="4151087" y="0"/>
                </a:lnTo>
                <a:lnTo>
                  <a:pt x="8040916" y="0"/>
                </a:lnTo>
                <a:close/>
              </a:path>
            </a:pathLst>
          </a:cu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839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A0893FE-C87D-740A-4DD9-150387FC1403}"/>
              </a:ext>
            </a:extLst>
          </p:cNvPr>
          <p:cNvSpPr/>
          <p:nvPr userDrawn="1"/>
        </p:nvSpPr>
        <p:spPr>
          <a:xfrm rot="1800000" flipH="1">
            <a:off x="-1624084" y="111167"/>
            <a:ext cx="10651916" cy="8247811"/>
          </a:xfrm>
          <a:custGeom>
            <a:avLst/>
            <a:gdLst>
              <a:gd name="connsiteX0" fmla="*/ 10651916 w 10651916"/>
              <a:gd name="connsiteY0" fmla="*/ 2308608 h 8247811"/>
              <a:gd name="connsiteX1" fmla="*/ 7222916 w 10651916"/>
              <a:gd name="connsiteY1" fmla="*/ 8247811 h 8247811"/>
              <a:gd name="connsiteX2" fmla="*/ 0 w 10651916"/>
              <a:gd name="connsiteY2" fmla="*/ 4077659 h 8247811"/>
              <a:gd name="connsiteX3" fmla="*/ 17966 w 10651916"/>
              <a:gd name="connsiteY3" fmla="*/ 3909563 h 8247811"/>
              <a:gd name="connsiteX4" fmla="*/ 6107274 w 10651916"/>
              <a:gd name="connsiteY4" fmla="*/ 0 h 8247811"/>
              <a:gd name="connsiteX5" fmla="*/ 6422255 w 10651916"/>
              <a:gd name="connsiteY5" fmla="*/ 5667 h 8247811"/>
              <a:gd name="connsiteX6" fmla="*/ 6688006 w 10651916"/>
              <a:gd name="connsiteY6" fmla="*/ 20045 h 824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1916" h="8247811">
                <a:moveTo>
                  <a:pt x="10651916" y="2308608"/>
                </a:moveTo>
                <a:lnTo>
                  <a:pt x="7222916" y="8247811"/>
                </a:lnTo>
                <a:lnTo>
                  <a:pt x="0" y="4077659"/>
                </a:lnTo>
                <a:lnTo>
                  <a:pt x="17966" y="3909563"/>
                </a:lnTo>
                <a:cubicBezTo>
                  <a:pt x="331417" y="1713620"/>
                  <a:pt x="2938070" y="0"/>
                  <a:pt x="6107274" y="0"/>
                </a:cubicBezTo>
                <a:cubicBezTo>
                  <a:pt x="6212914" y="0"/>
                  <a:pt x="6317930" y="1905"/>
                  <a:pt x="6422255" y="5667"/>
                </a:cubicBezTo>
                <a:lnTo>
                  <a:pt x="6688006" y="2004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D1A2BD3-B60E-AF97-9C69-0EB2EA6F0C83}"/>
              </a:ext>
            </a:extLst>
          </p:cNvPr>
          <p:cNvSpPr/>
          <p:nvPr userDrawn="1"/>
        </p:nvSpPr>
        <p:spPr>
          <a:xfrm>
            <a:off x="706199" y="812626"/>
            <a:ext cx="10784135" cy="5301574"/>
          </a:xfrm>
          <a:custGeom>
            <a:avLst/>
            <a:gdLst>
              <a:gd name="connsiteX0" fmla="*/ 10529840 w 10784135"/>
              <a:gd name="connsiteY0" fmla="*/ 4940547 h 5301574"/>
              <a:gd name="connsiteX1" fmla="*/ 10437106 w 10784135"/>
              <a:gd name="connsiteY1" fmla="*/ 5033281 h 5301574"/>
              <a:gd name="connsiteX2" fmla="*/ 10529840 w 10784135"/>
              <a:gd name="connsiteY2" fmla="*/ 5126015 h 5301574"/>
              <a:gd name="connsiteX3" fmla="*/ 10622574 w 10784135"/>
              <a:gd name="connsiteY3" fmla="*/ 5033281 h 5301574"/>
              <a:gd name="connsiteX4" fmla="*/ 10529840 w 10784135"/>
              <a:gd name="connsiteY4" fmla="*/ 4940547 h 5301574"/>
              <a:gd name="connsiteX5" fmla="*/ 236343 w 10784135"/>
              <a:gd name="connsiteY5" fmla="*/ 4940547 h 5301574"/>
              <a:gd name="connsiteX6" fmla="*/ 143609 w 10784135"/>
              <a:gd name="connsiteY6" fmla="*/ 5033281 h 5301574"/>
              <a:gd name="connsiteX7" fmla="*/ 236343 w 10784135"/>
              <a:gd name="connsiteY7" fmla="*/ 5126015 h 5301574"/>
              <a:gd name="connsiteX8" fmla="*/ 329077 w 10784135"/>
              <a:gd name="connsiteY8" fmla="*/ 5033281 h 5301574"/>
              <a:gd name="connsiteX9" fmla="*/ 236343 w 10784135"/>
              <a:gd name="connsiteY9" fmla="*/ 4940547 h 5301574"/>
              <a:gd name="connsiteX10" fmla="*/ 241230 w 10784135"/>
              <a:gd name="connsiteY10" fmla="*/ 117766 h 5301574"/>
              <a:gd name="connsiteX11" fmla="*/ 148496 w 10784135"/>
              <a:gd name="connsiteY11" fmla="*/ 210500 h 5301574"/>
              <a:gd name="connsiteX12" fmla="*/ 241230 w 10784135"/>
              <a:gd name="connsiteY12" fmla="*/ 303234 h 5301574"/>
              <a:gd name="connsiteX13" fmla="*/ 333965 w 10784135"/>
              <a:gd name="connsiteY13" fmla="*/ 210500 h 5301574"/>
              <a:gd name="connsiteX14" fmla="*/ 241230 w 10784135"/>
              <a:gd name="connsiteY14" fmla="*/ 117766 h 5301574"/>
              <a:gd name="connsiteX15" fmla="*/ 10529840 w 10784135"/>
              <a:gd name="connsiteY15" fmla="*/ 117766 h 5301574"/>
              <a:gd name="connsiteX16" fmla="*/ 10437106 w 10784135"/>
              <a:gd name="connsiteY16" fmla="*/ 210500 h 5301574"/>
              <a:gd name="connsiteX17" fmla="*/ 10529840 w 10784135"/>
              <a:gd name="connsiteY17" fmla="*/ 303234 h 5301574"/>
              <a:gd name="connsiteX18" fmla="*/ 10622574 w 10784135"/>
              <a:gd name="connsiteY18" fmla="*/ 210500 h 5301574"/>
              <a:gd name="connsiteX19" fmla="*/ 10529840 w 10784135"/>
              <a:gd name="connsiteY19" fmla="*/ 117766 h 5301574"/>
              <a:gd name="connsiteX20" fmla="*/ 212752 w 10784135"/>
              <a:gd name="connsiteY20" fmla="*/ 0 h 5301574"/>
              <a:gd name="connsiteX21" fmla="*/ 10571383 w 10784135"/>
              <a:gd name="connsiteY21" fmla="*/ 0 h 5301574"/>
              <a:gd name="connsiteX22" fmla="*/ 10784135 w 10784135"/>
              <a:gd name="connsiteY22" fmla="*/ 212752 h 5301574"/>
              <a:gd name="connsiteX23" fmla="*/ 10784135 w 10784135"/>
              <a:gd name="connsiteY23" fmla="*/ 5088822 h 5301574"/>
              <a:gd name="connsiteX24" fmla="*/ 10571383 w 10784135"/>
              <a:gd name="connsiteY24" fmla="*/ 5301574 h 5301574"/>
              <a:gd name="connsiteX25" fmla="*/ 212752 w 10784135"/>
              <a:gd name="connsiteY25" fmla="*/ 5301574 h 5301574"/>
              <a:gd name="connsiteX26" fmla="*/ 0 w 10784135"/>
              <a:gd name="connsiteY26" fmla="*/ 5088822 h 5301574"/>
              <a:gd name="connsiteX27" fmla="*/ 0 w 10784135"/>
              <a:gd name="connsiteY27" fmla="*/ 212752 h 5301574"/>
              <a:gd name="connsiteX28" fmla="*/ 212752 w 10784135"/>
              <a:gd name="connsiteY28" fmla="*/ 0 h 530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784135" h="5301574">
                <a:moveTo>
                  <a:pt x="10529840" y="4940547"/>
                </a:moveTo>
                <a:cubicBezTo>
                  <a:pt x="10478624" y="4940547"/>
                  <a:pt x="10437106" y="4982065"/>
                  <a:pt x="10437106" y="5033281"/>
                </a:cubicBezTo>
                <a:cubicBezTo>
                  <a:pt x="10437106" y="5084497"/>
                  <a:pt x="10478624" y="5126015"/>
                  <a:pt x="10529840" y="5126015"/>
                </a:cubicBezTo>
                <a:cubicBezTo>
                  <a:pt x="10581056" y="5126015"/>
                  <a:pt x="10622574" y="5084497"/>
                  <a:pt x="10622574" y="5033281"/>
                </a:cubicBezTo>
                <a:cubicBezTo>
                  <a:pt x="10622574" y="4982065"/>
                  <a:pt x="10581056" y="4940547"/>
                  <a:pt x="10529840" y="4940547"/>
                </a:cubicBezTo>
                <a:close/>
                <a:moveTo>
                  <a:pt x="236343" y="4940547"/>
                </a:moveTo>
                <a:cubicBezTo>
                  <a:pt x="185127" y="4940547"/>
                  <a:pt x="143609" y="4982065"/>
                  <a:pt x="143609" y="5033281"/>
                </a:cubicBezTo>
                <a:cubicBezTo>
                  <a:pt x="143609" y="5084497"/>
                  <a:pt x="185127" y="5126015"/>
                  <a:pt x="236343" y="5126015"/>
                </a:cubicBezTo>
                <a:cubicBezTo>
                  <a:pt x="287559" y="5126015"/>
                  <a:pt x="329077" y="5084497"/>
                  <a:pt x="329077" y="5033281"/>
                </a:cubicBezTo>
                <a:cubicBezTo>
                  <a:pt x="329077" y="4982065"/>
                  <a:pt x="287559" y="4940547"/>
                  <a:pt x="236343" y="4940547"/>
                </a:cubicBezTo>
                <a:close/>
                <a:moveTo>
                  <a:pt x="241230" y="117766"/>
                </a:moveTo>
                <a:cubicBezTo>
                  <a:pt x="190015" y="117766"/>
                  <a:pt x="148496" y="159284"/>
                  <a:pt x="148496" y="210500"/>
                </a:cubicBezTo>
                <a:cubicBezTo>
                  <a:pt x="148496" y="261716"/>
                  <a:pt x="190015" y="303234"/>
                  <a:pt x="241230" y="303234"/>
                </a:cubicBezTo>
                <a:cubicBezTo>
                  <a:pt x="292446" y="303234"/>
                  <a:pt x="333965" y="261716"/>
                  <a:pt x="333965" y="210500"/>
                </a:cubicBezTo>
                <a:cubicBezTo>
                  <a:pt x="333965" y="159284"/>
                  <a:pt x="292446" y="117766"/>
                  <a:pt x="241230" y="117766"/>
                </a:cubicBezTo>
                <a:close/>
                <a:moveTo>
                  <a:pt x="10529840" y="117766"/>
                </a:moveTo>
                <a:cubicBezTo>
                  <a:pt x="10478624" y="117766"/>
                  <a:pt x="10437106" y="159284"/>
                  <a:pt x="10437106" y="210500"/>
                </a:cubicBezTo>
                <a:cubicBezTo>
                  <a:pt x="10437106" y="261716"/>
                  <a:pt x="10478624" y="303234"/>
                  <a:pt x="10529840" y="303234"/>
                </a:cubicBezTo>
                <a:cubicBezTo>
                  <a:pt x="10581056" y="303234"/>
                  <a:pt x="10622574" y="261716"/>
                  <a:pt x="10622574" y="210500"/>
                </a:cubicBezTo>
                <a:cubicBezTo>
                  <a:pt x="10622574" y="159284"/>
                  <a:pt x="10581056" y="117766"/>
                  <a:pt x="10529840" y="117766"/>
                </a:cubicBezTo>
                <a:close/>
                <a:moveTo>
                  <a:pt x="212752" y="0"/>
                </a:moveTo>
                <a:lnTo>
                  <a:pt x="10571383" y="0"/>
                </a:lnTo>
                <a:cubicBezTo>
                  <a:pt x="10688883" y="0"/>
                  <a:pt x="10784135" y="95252"/>
                  <a:pt x="10784135" y="212752"/>
                </a:cubicBezTo>
                <a:lnTo>
                  <a:pt x="10784135" y="5088822"/>
                </a:lnTo>
                <a:cubicBezTo>
                  <a:pt x="10784135" y="5206322"/>
                  <a:pt x="10688883" y="5301574"/>
                  <a:pt x="10571383" y="5301574"/>
                </a:cubicBezTo>
                <a:lnTo>
                  <a:pt x="212752" y="5301574"/>
                </a:lnTo>
                <a:cubicBezTo>
                  <a:pt x="95252" y="5301574"/>
                  <a:pt x="0" y="5206322"/>
                  <a:pt x="0" y="5088822"/>
                </a:cubicBezTo>
                <a:lnTo>
                  <a:pt x="0" y="212752"/>
                </a:lnTo>
                <a:cubicBezTo>
                  <a:pt x="0" y="95252"/>
                  <a:pt x="95252" y="0"/>
                  <a:pt x="212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45385E-B869-9967-2C91-3921924F9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213" t="19400" r="71862" b="34242"/>
          <a:stretch/>
        </p:blipFill>
        <p:spPr>
          <a:xfrm>
            <a:off x="1215342" y="1886673"/>
            <a:ext cx="4653216" cy="33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人, 病房, 房间&#10;&#10;描述已自动生成">
            <a:extLst>
              <a:ext uri="{FF2B5EF4-FFF2-40B4-BE49-F238E27FC236}">
                <a16:creationId xmlns:a16="http://schemas.microsoft.com/office/drawing/2014/main" id="{EE166EDB-6760-AFEB-879F-97255B373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6" b="45201"/>
          <a:stretch/>
        </p:blipFill>
        <p:spPr>
          <a:xfrm>
            <a:off x="0" y="4291009"/>
            <a:ext cx="12192000" cy="2566991"/>
          </a:xfrm>
          <a:custGeom>
            <a:avLst/>
            <a:gdLst>
              <a:gd name="connsiteX0" fmla="*/ 3330255 w 12192000"/>
              <a:gd name="connsiteY0" fmla="*/ 50 h 3379787"/>
              <a:gd name="connsiteX1" fmla="*/ 5211839 w 12192000"/>
              <a:gd name="connsiteY1" fmla="*/ 252638 h 3379787"/>
              <a:gd name="connsiteX2" fmla="*/ 5600110 w 12192000"/>
              <a:gd name="connsiteY2" fmla="*/ 334693 h 3379787"/>
              <a:gd name="connsiteX3" fmla="*/ 5598502 w 12192000"/>
              <a:gd name="connsiteY3" fmla="*/ 334801 h 3379787"/>
              <a:gd name="connsiteX4" fmla="*/ 5848096 w 12192000"/>
              <a:gd name="connsiteY4" fmla="*/ 387549 h 3379787"/>
              <a:gd name="connsiteX5" fmla="*/ 8502748 w 12192000"/>
              <a:gd name="connsiteY5" fmla="*/ 759718 h 3379787"/>
              <a:gd name="connsiteX6" fmla="*/ 11930460 w 12192000"/>
              <a:gd name="connsiteY6" fmla="*/ 159839 h 3379787"/>
              <a:gd name="connsiteX7" fmla="*/ 12192000 w 12192000"/>
              <a:gd name="connsiteY7" fmla="*/ 81151 h 3379787"/>
              <a:gd name="connsiteX8" fmla="*/ 12192000 w 12192000"/>
              <a:gd name="connsiteY8" fmla="*/ 3379787 h 3379787"/>
              <a:gd name="connsiteX9" fmla="*/ 0 w 12192000"/>
              <a:gd name="connsiteY9" fmla="*/ 3379787 h 3379787"/>
              <a:gd name="connsiteX10" fmla="*/ 0 w 12192000"/>
              <a:gd name="connsiteY10" fmla="*/ 594513 h 3379787"/>
              <a:gd name="connsiteX11" fmla="*/ 359668 w 12192000"/>
              <a:gd name="connsiteY11" fmla="*/ 482181 h 3379787"/>
              <a:gd name="connsiteX12" fmla="*/ 3330255 w 12192000"/>
              <a:gd name="connsiteY12" fmla="*/ 50 h 337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379787">
                <a:moveTo>
                  <a:pt x="3330255" y="50"/>
                </a:moveTo>
                <a:cubicBezTo>
                  <a:pt x="3892290" y="1916"/>
                  <a:pt x="4538315" y="114313"/>
                  <a:pt x="5211839" y="252638"/>
                </a:cubicBezTo>
                <a:lnTo>
                  <a:pt x="5600110" y="334693"/>
                </a:lnTo>
                <a:lnTo>
                  <a:pt x="5598502" y="334801"/>
                </a:lnTo>
                <a:lnTo>
                  <a:pt x="5848096" y="387549"/>
                </a:lnTo>
                <a:cubicBezTo>
                  <a:pt x="6762203" y="582495"/>
                  <a:pt x="7691722" y="773399"/>
                  <a:pt x="8502748" y="759718"/>
                </a:cubicBezTo>
                <a:cubicBezTo>
                  <a:pt x="9719289" y="739197"/>
                  <a:pt x="10837202" y="479425"/>
                  <a:pt x="11930460" y="159839"/>
                </a:cubicBezTo>
                <a:lnTo>
                  <a:pt x="12192000" y="81151"/>
                </a:lnTo>
                <a:lnTo>
                  <a:pt x="12192000" y="3379787"/>
                </a:lnTo>
                <a:lnTo>
                  <a:pt x="0" y="3379787"/>
                </a:lnTo>
                <a:lnTo>
                  <a:pt x="0" y="594513"/>
                </a:lnTo>
                <a:lnTo>
                  <a:pt x="359668" y="482181"/>
                </a:lnTo>
                <a:cubicBezTo>
                  <a:pt x="1246469" y="213325"/>
                  <a:pt x="2182768" y="-3759"/>
                  <a:pt x="3330255" y="50"/>
                </a:cubicBezTo>
                <a:close/>
              </a:path>
            </a:pathLst>
          </a:cu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71ECA83-5089-72AD-8837-72A9D7A2FAC9}"/>
              </a:ext>
            </a:extLst>
          </p:cNvPr>
          <p:cNvSpPr/>
          <p:nvPr userDrawn="1"/>
        </p:nvSpPr>
        <p:spPr>
          <a:xfrm>
            <a:off x="0" y="4291008"/>
            <a:ext cx="12192000" cy="2593186"/>
          </a:xfrm>
          <a:custGeom>
            <a:avLst/>
            <a:gdLst>
              <a:gd name="connsiteX0" fmla="*/ 3330255 w 12192000"/>
              <a:gd name="connsiteY0" fmla="*/ 49 h 3379786"/>
              <a:gd name="connsiteX1" fmla="*/ 5211839 w 12192000"/>
              <a:gd name="connsiteY1" fmla="*/ 252637 h 3379786"/>
              <a:gd name="connsiteX2" fmla="*/ 5600110 w 12192000"/>
              <a:gd name="connsiteY2" fmla="*/ 334692 h 3379786"/>
              <a:gd name="connsiteX3" fmla="*/ 5598502 w 12192000"/>
              <a:gd name="connsiteY3" fmla="*/ 334800 h 3379786"/>
              <a:gd name="connsiteX4" fmla="*/ 5848096 w 12192000"/>
              <a:gd name="connsiteY4" fmla="*/ 387548 h 3379786"/>
              <a:gd name="connsiteX5" fmla="*/ 8502748 w 12192000"/>
              <a:gd name="connsiteY5" fmla="*/ 759717 h 3379786"/>
              <a:gd name="connsiteX6" fmla="*/ 11930460 w 12192000"/>
              <a:gd name="connsiteY6" fmla="*/ 159838 h 3379786"/>
              <a:gd name="connsiteX7" fmla="*/ 12192000 w 12192000"/>
              <a:gd name="connsiteY7" fmla="*/ 81150 h 3379786"/>
              <a:gd name="connsiteX8" fmla="*/ 12192000 w 12192000"/>
              <a:gd name="connsiteY8" fmla="*/ 3379786 h 3379786"/>
              <a:gd name="connsiteX9" fmla="*/ 0 w 12192000"/>
              <a:gd name="connsiteY9" fmla="*/ 3379786 h 3379786"/>
              <a:gd name="connsiteX10" fmla="*/ 0 w 12192000"/>
              <a:gd name="connsiteY10" fmla="*/ 594512 h 3379786"/>
              <a:gd name="connsiteX11" fmla="*/ 359668 w 12192000"/>
              <a:gd name="connsiteY11" fmla="*/ 482180 h 3379786"/>
              <a:gd name="connsiteX12" fmla="*/ 3330255 w 12192000"/>
              <a:gd name="connsiteY12" fmla="*/ 49 h 3379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3379786">
                <a:moveTo>
                  <a:pt x="3330255" y="49"/>
                </a:moveTo>
                <a:cubicBezTo>
                  <a:pt x="3892290" y="1915"/>
                  <a:pt x="4538315" y="114312"/>
                  <a:pt x="5211839" y="252637"/>
                </a:cubicBezTo>
                <a:lnTo>
                  <a:pt x="5600110" y="334692"/>
                </a:lnTo>
                <a:lnTo>
                  <a:pt x="5598502" y="334800"/>
                </a:lnTo>
                <a:lnTo>
                  <a:pt x="5848096" y="387548"/>
                </a:lnTo>
                <a:cubicBezTo>
                  <a:pt x="6762203" y="582494"/>
                  <a:pt x="7691722" y="773398"/>
                  <a:pt x="8502748" y="759717"/>
                </a:cubicBezTo>
                <a:cubicBezTo>
                  <a:pt x="9719289" y="739196"/>
                  <a:pt x="10837202" y="479424"/>
                  <a:pt x="11930460" y="159838"/>
                </a:cubicBezTo>
                <a:lnTo>
                  <a:pt x="12192000" y="81150"/>
                </a:lnTo>
                <a:lnTo>
                  <a:pt x="12192000" y="3379786"/>
                </a:lnTo>
                <a:lnTo>
                  <a:pt x="0" y="3379786"/>
                </a:lnTo>
                <a:lnTo>
                  <a:pt x="0" y="594512"/>
                </a:lnTo>
                <a:lnTo>
                  <a:pt x="359668" y="482180"/>
                </a:lnTo>
                <a:cubicBezTo>
                  <a:pt x="1246469" y="213324"/>
                  <a:pt x="2182768" y="-3760"/>
                  <a:pt x="3330255" y="49"/>
                </a:cubicBezTo>
                <a:close/>
              </a:path>
            </a:pathLst>
          </a:custGeom>
          <a:solidFill>
            <a:schemeClr val="accent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472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179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A0893FE-C87D-740A-4DD9-150387FC1403}"/>
              </a:ext>
            </a:extLst>
          </p:cNvPr>
          <p:cNvSpPr/>
          <p:nvPr userDrawn="1"/>
        </p:nvSpPr>
        <p:spPr>
          <a:xfrm rot="1800000" flipH="1">
            <a:off x="-1624084" y="111167"/>
            <a:ext cx="10651916" cy="8247811"/>
          </a:xfrm>
          <a:custGeom>
            <a:avLst/>
            <a:gdLst>
              <a:gd name="connsiteX0" fmla="*/ 10651916 w 10651916"/>
              <a:gd name="connsiteY0" fmla="*/ 2308608 h 8247811"/>
              <a:gd name="connsiteX1" fmla="*/ 7222916 w 10651916"/>
              <a:gd name="connsiteY1" fmla="*/ 8247811 h 8247811"/>
              <a:gd name="connsiteX2" fmla="*/ 0 w 10651916"/>
              <a:gd name="connsiteY2" fmla="*/ 4077659 h 8247811"/>
              <a:gd name="connsiteX3" fmla="*/ 17966 w 10651916"/>
              <a:gd name="connsiteY3" fmla="*/ 3909563 h 8247811"/>
              <a:gd name="connsiteX4" fmla="*/ 6107274 w 10651916"/>
              <a:gd name="connsiteY4" fmla="*/ 0 h 8247811"/>
              <a:gd name="connsiteX5" fmla="*/ 6422255 w 10651916"/>
              <a:gd name="connsiteY5" fmla="*/ 5667 h 8247811"/>
              <a:gd name="connsiteX6" fmla="*/ 6688006 w 10651916"/>
              <a:gd name="connsiteY6" fmla="*/ 20045 h 824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1916" h="8247811">
                <a:moveTo>
                  <a:pt x="10651916" y="2308608"/>
                </a:moveTo>
                <a:lnTo>
                  <a:pt x="7222916" y="8247811"/>
                </a:lnTo>
                <a:lnTo>
                  <a:pt x="0" y="4077659"/>
                </a:lnTo>
                <a:lnTo>
                  <a:pt x="17966" y="3909563"/>
                </a:lnTo>
                <a:cubicBezTo>
                  <a:pt x="331417" y="1713620"/>
                  <a:pt x="2938070" y="0"/>
                  <a:pt x="6107274" y="0"/>
                </a:cubicBezTo>
                <a:cubicBezTo>
                  <a:pt x="6212914" y="0"/>
                  <a:pt x="6317930" y="1905"/>
                  <a:pt x="6422255" y="5667"/>
                </a:cubicBezTo>
                <a:lnTo>
                  <a:pt x="6688006" y="2004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D1A2BD3-B60E-AF97-9C69-0EB2EA6F0C83}"/>
              </a:ext>
            </a:extLst>
          </p:cNvPr>
          <p:cNvSpPr/>
          <p:nvPr userDrawn="1"/>
        </p:nvSpPr>
        <p:spPr>
          <a:xfrm>
            <a:off x="706199" y="812626"/>
            <a:ext cx="10784135" cy="5301574"/>
          </a:xfrm>
          <a:custGeom>
            <a:avLst/>
            <a:gdLst>
              <a:gd name="connsiteX0" fmla="*/ 10529840 w 10784135"/>
              <a:gd name="connsiteY0" fmla="*/ 4940547 h 5301574"/>
              <a:gd name="connsiteX1" fmla="*/ 10437106 w 10784135"/>
              <a:gd name="connsiteY1" fmla="*/ 5033281 h 5301574"/>
              <a:gd name="connsiteX2" fmla="*/ 10529840 w 10784135"/>
              <a:gd name="connsiteY2" fmla="*/ 5126015 h 5301574"/>
              <a:gd name="connsiteX3" fmla="*/ 10622574 w 10784135"/>
              <a:gd name="connsiteY3" fmla="*/ 5033281 h 5301574"/>
              <a:gd name="connsiteX4" fmla="*/ 10529840 w 10784135"/>
              <a:gd name="connsiteY4" fmla="*/ 4940547 h 5301574"/>
              <a:gd name="connsiteX5" fmla="*/ 236343 w 10784135"/>
              <a:gd name="connsiteY5" fmla="*/ 4940547 h 5301574"/>
              <a:gd name="connsiteX6" fmla="*/ 143609 w 10784135"/>
              <a:gd name="connsiteY6" fmla="*/ 5033281 h 5301574"/>
              <a:gd name="connsiteX7" fmla="*/ 236343 w 10784135"/>
              <a:gd name="connsiteY7" fmla="*/ 5126015 h 5301574"/>
              <a:gd name="connsiteX8" fmla="*/ 329077 w 10784135"/>
              <a:gd name="connsiteY8" fmla="*/ 5033281 h 5301574"/>
              <a:gd name="connsiteX9" fmla="*/ 236343 w 10784135"/>
              <a:gd name="connsiteY9" fmla="*/ 4940547 h 5301574"/>
              <a:gd name="connsiteX10" fmla="*/ 241230 w 10784135"/>
              <a:gd name="connsiteY10" fmla="*/ 117766 h 5301574"/>
              <a:gd name="connsiteX11" fmla="*/ 148496 w 10784135"/>
              <a:gd name="connsiteY11" fmla="*/ 210500 h 5301574"/>
              <a:gd name="connsiteX12" fmla="*/ 241230 w 10784135"/>
              <a:gd name="connsiteY12" fmla="*/ 303234 h 5301574"/>
              <a:gd name="connsiteX13" fmla="*/ 333965 w 10784135"/>
              <a:gd name="connsiteY13" fmla="*/ 210500 h 5301574"/>
              <a:gd name="connsiteX14" fmla="*/ 241230 w 10784135"/>
              <a:gd name="connsiteY14" fmla="*/ 117766 h 5301574"/>
              <a:gd name="connsiteX15" fmla="*/ 10529840 w 10784135"/>
              <a:gd name="connsiteY15" fmla="*/ 117766 h 5301574"/>
              <a:gd name="connsiteX16" fmla="*/ 10437106 w 10784135"/>
              <a:gd name="connsiteY16" fmla="*/ 210500 h 5301574"/>
              <a:gd name="connsiteX17" fmla="*/ 10529840 w 10784135"/>
              <a:gd name="connsiteY17" fmla="*/ 303234 h 5301574"/>
              <a:gd name="connsiteX18" fmla="*/ 10622574 w 10784135"/>
              <a:gd name="connsiteY18" fmla="*/ 210500 h 5301574"/>
              <a:gd name="connsiteX19" fmla="*/ 10529840 w 10784135"/>
              <a:gd name="connsiteY19" fmla="*/ 117766 h 5301574"/>
              <a:gd name="connsiteX20" fmla="*/ 212752 w 10784135"/>
              <a:gd name="connsiteY20" fmla="*/ 0 h 5301574"/>
              <a:gd name="connsiteX21" fmla="*/ 10571383 w 10784135"/>
              <a:gd name="connsiteY21" fmla="*/ 0 h 5301574"/>
              <a:gd name="connsiteX22" fmla="*/ 10784135 w 10784135"/>
              <a:gd name="connsiteY22" fmla="*/ 212752 h 5301574"/>
              <a:gd name="connsiteX23" fmla="*/ 10784135 w 10784135"/>
              <a:gd name="connsiteY23" fmla="*/ 5088822 h 5301574"/>
              <a:gd name="connsiteX24" fmla="*/ 10571383 w 10784135"/>
              <a:gd name="connsiteY24" fmla="*/ 5301574 h 5301574"/>
              <a:gd name="connsiteX25" fmla="*/ 212752 w 10784135"/>
              <a:gd name="connsiteY25" fmla="*/ 5301574 h 5301574"/>
              <a:gd name="connsiteX26" fmla="*/ 0 w 10784135"/>
              <a:gd name="connsiteY26" fmla="*/ 5088822 h 5301574"/>
              <a:gd name="connsiteX27" fmla="*/ 0 w 10784135"/>
              <a:gd name="connsiteY27" fmla="*/ 212752 h 5301574"/>
              <a:gd name="connsiteX28" fmla="*/ 212752 w 10784135"/>
              <a:gd name="connsiteY28" fmla="*/ 0 h 530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784135" h="5301574">
                <a:moveTo>
                  <a:pt x="10529840" y="4940547"/>
                </a:moveTo>
                <a:cubicBezTo>
                  <a:pt x="10478624" y="4940547"/>
                  <a:pt x="10437106" y="4982065"/>
                  <a:pt x="10437106" y="5033281"/>
                </a:cubicBezTo>
                <a:cubicBezTo>
                  <a:pt x="10437106" y="5084497"/>
                  <a:pt x="10478624" y="5126015"/>
                  <a:pt x="10529840" y="5126015"/>
                </a:cubicBezTo>
                <a:cubicBezTo>
                  <a:pt x="10581056" y="5126015"/>
                  <a:pt x="10622574" y="5084497"/>
                  <a:pt x="10622574" y="5033281"/>
                </a:cubicBezTo>
                <a:cubicBezTo>
                  <a:pt x="10622574" y="4982065"/>
                  <a:pt x="10581056" y="4940547"/>
                  <a:pt x="10529840" y="4940547"/>
                </a:cubicBezTo>
                <a:close/>
                <a:moveTo>
                  <a:pt x="236343" y="4940547"/>
                </a:moveTo>
                <a:cubicBezTo>
                  <a:pt x="185127" y="4940547"/>
                  <a:pt x="143609" y="4982065"/>
                  <a:pt x="143609" y="5033281"/>
                </a:cubicBezTo>
                <a:cubicBezTo>
                  <a:pt x="143609" y="5084497"/>
                  <a:pt x="185127" y="5126015"/>
                  <a:pt x="236343" y="5126015"/>
                </a:cubicBezTo>
                <a:cubicBezTo>
                  <a:pt x="287559" y="5126015"/>
                  <a:pt x="329077" y="5084497"/>
                  <a:pt x="329077" y="5033281"/>
                </a:cubicBezTo>
                <a:cubicBezTo>
                  <a:pt x="329077" y="4982065"/>
                  <a:pt x="287559" y="4940547"/>
                  <a:pt x="236343" y="4940547"/>
                </a:cubicBezTo>
                <a:close/>
                <a:moveTo>
                  <a:pt x="241230" y="117766"/>
                </a:moveTo>
                <a:cubicBezTo>
                  <a:pt x="190015" y="117766"/>
                  <a:pt x="148496" y="159284"/>
                  <a:pt x="148496" y="210500"/>
                </a:cubicBezTo>
                <a:cubicBezTo>
                  <a:pt x="148496" y="261716"/>
                  <a:pt x="190015" y="303234"/>
                  <a:pt x="241230" y="303234"/>
                </a:cubicBezTo>
                <a:cubicBezTo>
                  <a:pt x="292446" y="303234"/>
                  <a:pt x="333965" y="261716"/>
                  <a:pt x="333965" y="210500"/>
                </a:cubicBezTo>
                <a:cubicBezTo>
                  <a:pt x="333965" y="159284"/>
                  <a:pt x="292446" y="117766"/>
                  <a:pt x="241230" y="117766"/>
                </a:cubicBezTo>
                <a:close/>
                <a:moveTo>
                  <a:pt x="10529840" y="117766"/>
                </a:moveTo>
                <a:cubicBezTo>
                  <a:pt x="10478624" y="117766"/>
                  <a:pt x="10437106" y="159284"/>
                  <a:pt x="10437106" y="210500"/>
                </a:cubicBezTo>
                <a:cubicBezTo>
                  <a:pt x="10437106" y="261716"/>
                  <a:pt x="10478624" y="303234"/>
                  <a:pt x="10529840" y="303234"/>
                </a:cubicBezTo>
                <a:cubicBezTo>
                  <a:pt x="10581056" y="303234"/>
                  <a:pt x="10622574" y="261716"/>
                  <a:pt x="10622574" y="210500"/>
                </a:cubicBezTo>
                <a:cubicBezTo>
                  <a:pt x="10622574" y="159284"/>
                  <a:pt x="10581056" y="117766"/>
                  <a:pt x="10529840" y="117766"/>
                </a:cubicBezTo>
                <a:close/>
                <a:moveTo>
                  <a:pt x="212752" y="0"/>
                </a:moveTo>
                <a:lnTo>
                  <a:pt x="10571383" y="0"/>
                </a:lnTo>
                <a:cubicBezTo>
                  <a:pt x="10688883" y="0"/>
                  <a:pt x="10784135" y="95252"/>
                  <a:pt x="10784135" y="212752"/>
                </a:cubicBezTo>
                <a:lnTo>
                  <a:pt x="10784135" y="5088822"/>
                </a:lnTo>
                <a:cubicBezTo>
                  <a:pt x="10784135" y="5206322"/>
                  <a:pt x="10688883" y="5301574"/>
                  <a:pt x="10571383" y="5301574"/>
                </a:cubicBezTo>
                <a:lnTo>
                  <a:pt x="212752" y="5301574"/>
                </a:lnTo>
                <a:cubicBezTo>
                  <a:pt x="95252" y="5301574"/>
                  <a:pt x="0" y="5206322"/>
                  <a:pt x="0" y="5088822"/>
                </a:cubicBezTo>
                <a:lnTo>
                  <a:pt x="0" y="212752"/>
                </a:lnTo>
                <a:cubicBezTo>
                  <a:pt x="0" y="95252"/>
                  <a:pt x="95252" y="0"/>
                  <a:pt x="212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45385E-B869-9967-2C91-3921924F9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246" t="19400" r="51829" b="34242"/>
          <a:stretch/>
        </p:blipFill>
        <p:spPr>
          <a:xfrm>
            <a:off x="1215342" y="1886673"/>
            <a:ext cx="4653216" cy="33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67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A0893FE-C87D-740A-4DD9-150387FC1403}"/>
              </a:ext>
            </a:extLst>
          </p:cNvPr>
          <p:cNvSpPr/>
          <p:nvPr userDrawn="1"/>
        </p:nvSpPr>
        <p:spPr>
          <a:xfrm rot="1800000" flipH="1">
            <a:off x="-1624084" y="111167"/>
            <a:ext cx="10651916" cy="8247811"/>
          </a:xfrm>
          <a:custGeom>
            <a:avLst/>
            <a:gdLst>
              <a:gd name="connsiteX0" fmla="*/ 10651916 w 10651916"/>
              <a:gd name="connsiteY0" fmla="*/ 2308608 h 8247811"/>
              <a:gd name="connsiteX1" fmla="*/ 7222916 w 10651916"/>
              <a:gd name="connsiteY1" fmla="*/ 8247811 h 8247811"/>
              <a:gd name="connsiteX2" fmla="*/ 0 w 10651916"/>
              <a:gd name="connsiteY2" fmla="*/ 4077659 h 8247811"/>
              <a:gd name="connsiteX3" fmla="*/ 17966 w 10651916"/>
              <a:gd name="connsiteY3" fmla="*/ 3909563 h 8247811"/>
              <a:gd name="connsiteX4" fmla="*/ 6107274 w 10651916"/>
              <a:gd name="connsiteY4" fmla="*/ 0 h 8247811"/>
              <a:gd name="connsiteX5" fmla="*/ 6422255 w 10651916"/>
              <a:gd name="connsiteY5" fmla="*/ 5667 h 8247811"/>
              <a:gd name="connsiteX6" fmla="*/ 6688006 w 10651916"/>
              <a:gd name="connsiteY6" fmla="*/ 20045 h 824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1916" h="8247811">
                <a:moveTo>
                  <a:pt x="10651916" y="2308608"/>
                </a:moveTo>
                <a:lnTo>
                  <a:pt x="7222916" y="8247811"/>
                </a:lnTo>
                <a:lnTo>
                  <a:pt x="0" y="4077659"/>
                </a:lnTo>
                <a:lnTo>
                  <a:pt x="17966" y="3909563"/>
                </a:lnTo>
                <a:cubicBezTo>
                  <a:pt x="331417" y="1713620"/>
                  <a:pt x="2938070" y="0"/>
                  <a:pt x="6107274" y="0"/>
                </a:cubicBezTo>
                <a:cubicBezTo>
                  <a:pt x="6212914" y="0"/>
                  <a:pt x="6317930" y="1905"/>
                  <a:pt x="6422255" y="5667"/>
                </a:cubicBezTo>
                <a:lnTo>
                  <a:pt x="6688006" y="2004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D1A2BD3-B60E-AF97-9C69-0EB2EA6F0C83}"/>
              </a:ext>
            </a:extLst>
          </p:cNvPr>
          <p:cNvSpPr/>
          <p:nvPr userDrawn="1"/>
        </p:nvSpPr>
        <p:spPr>
          <a:xfrm>
            <a:off x="706199" y="812626"/>
            <a:ext cx="10784135" cy="5301574"/>
          </a:xfrm>
          <a:custGeom>
            <a:avLst/>
            <a:gdLst>
              <a:gd name="connsiteX0" fmla="*/ 10529840 w 10784135"/>
              <a:gd name="connsiteY0" fmla="*/ 4940547 h 5301574"/>
              <a:gd name="connsiteX1" fmla="*/ 10437106 w 10784135"/>
              <a:gd name="connsiteY1" fmla="*/ 5033281 h 5301574"/>
              <a:gd name="connsiteX2" fmla="*/ 10529840 w 10784135"/>
              <a:gd name="connsiteY2" fmla="*/ 5126015 h 5301574"/>
              <a:gd name="connsiteX3" fmla="*/ 10622574 w 10784135"/>
              <a:gd name="connsiteY3" fmla="*/ 5033281 h 5301574"/>
              <a:gd name="connsiteX4" fmla="*/ 10529840 w 10784135"/>
              <a:gd name="connsiteY4" fmla="*/ 4940547 h 5301574"/>
              <a:gd name="connsiteX5" fmla="*/ 236343 w 10784135"/>
              <a:gd name="connsiteY5" fmla="*/ 4940547 h 5301574"/>
              <a:gd name="connsiteX6" fmla="*/ 143609 w 10784135"/>
              <a:gd name="connsiteY6" fmla="*/ 5033281 h 5301574"/>
              <a:gd name="connsiteX7" fmla="*/ 236343 w 10784135"/>
              <a:gd name="connsiteY7" fmla="*/ 5126015 h 5301574"/>
              <a:gd name="connsiteX8" fmla="*/ 329077 w 10784135"/>
              <a:gd name="connsiteY8" fmla="*/ 5033281 h 5301574"/>
              <a:gd name="connsiteX9" fmla="*/ 236343 w 10784135"/>
              <a:gd name="connsiteY9" fmla="*/ 4940547 h 5301574"/>
              <a:gd name="connsiteX10" fmla="*/ 241230 w 10784135"/>
              <a:gd name="connsiteY10" fmla="*/ 117766 h 5301574"/>
              <a:gd name="connsiteX11" fmla="*/ 148496 w 10784135"/>
              <a:gd name="connsiteY11" fmla="*/ 210500 h 5301574"/>
              <a:gd name="connsiteX12" fmla="*/ 241230 w 10784135"/>
              <a:gd name="connsiteY12" fmla="*/ 303234 h 5301574"/>
              <a:gd name="connsiteX13" fmla="*/ 333965 w 10784135"/>
              <a:gd name="connsiteY13" fmla="*/ 210500 h 5301574"/>
              <a:gd name="connsiteX14" fmla="*/ 241230 w 10784135"/>
              <a:gd name="connsiteY14" fmla="*/ 117766 h 5301574"/>
              <a:gd name="connsiteX15" fmla="*/ 10529840 w 10784135"/>
              <a:gd name="connsiteY15" fmla="*/ 117766 h 5301574"/>
              <a:gd name="connsiteX16" fmla="*/ 10437106 w 10784135"/>
              <a:gd name="connsiteY16" fmla="*/ 210500 h 5301574"/>
              <a:gd name="connsiteX17" fmla="*/ 10529840 w 10784135"/>
              <a:gd name="connsiteY17" fmla="*/ 303234 h 5301574"/>
              <a:gd name="connsiteX18" fmla="*/ 10622574 w 10784135"/>
              <a:gd name="connsiteY18" fmla="*/ 210500 h 5301574"/>
              <a:gd name="connsiteX19" fmla="*/ 10529840 w 10784135"/>
              <a:gd name="connsiteY19" fmla="*/ 117766 h 5301574"/>
              <a:gd name="connsiteX20" fmla="*/ 212752 w 10784135"/>
              <a:gd name="connsiteY20" fmla="*/ 0 h 5301574"/>
              <a:gd name="connsiteX21" fmla="*/ 10571383 w 10784135"/>
              <a:gd name="connsiteY21" fmla="*/ 0 h 5301574"/>
              <a:gd name="connsiteX22" fmla="*/ 10784135 w 10784135"/>
              <a:gd name="connsiteY22" fmla="*/ 212752 h 5301574"/>
              <a:gd name="connsiteX23" fmla="*/ 10784135 w 10784135"/>
              <a:gd name="connsiteY23" fmla="*/ 5088822 h 5301574"/>
              <a:gd name="connsiteX24" fmla="*/ 10571383 w 10784135"/>
              <a:gd name="connsiteY24" fmla="*/ 5301574 h 5301574"/>
              <a:gd name="connsiteX25" fmla="*/ 212752 w 10784135"/>
              <a:gd name="connsiteY25" fmla="*/ 5301574 h 5301574"/>
              <a:gd name="connsiteX26" fmla="*/ 0 w 10784135"/>
              <a:gd name="connsiteY26" fmla="*/ 5088822 h 5301574"/>
              <a:gd name="connsiteX27" fmla="*/ 0 w 10784135"/>
              <a:gd name="connsiteY27" fmla="*/ 212752 h 5301574"/>
              <a:gd name="connsiteX28" fmla="*/ 212752 w 10784135"/>
              <a:gd name="connsiteY28" fmla="*/ 0 h 530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784135" h="5301574">
                <a:moveTo>
                  <a:pt x="10529840" y="4940547"/>
                </a:moveTo>
                <a:cubicBezTo>
                  <a:pt x="10478624" y="4940547"/>
                  <a:pt x="10437106" y="4982065"/>
                  <a:pt x="10437106" y="5033281"/>
                </a:cubicBezTo>
                <a:cubicBezTo>
                  <a:pt x="10437106" y="5084497"/>
                  <a:pt x="10478624" y="5126015"/>
                  <a:pt x="10529840" y="5126015"/>
                </a:cubicBezTo>
                <a:cubicBezTo>
                  <a:pt x="10581056" y="5126015"/>
                  <a:pt x="10622574" y="5084497"/>
                  <a:pt x="10622574" y="5033281"/>
                </a:cubicBezTo>
                <a:cubicBezTo>
                  <a:pt x="10622574" y="4982065"/>
                  <a:pt x="10581056" y="4940547"/>
                  <a:pt x="10529840" y="4940547"/>
                </a:cubicBezTo>
                <a:close/>
                <a:moveTo>
                  <a:pt x="236343" y="4940547"/>
                </a:moveTo>
                <a:cubicBezTo>
                  <a:pt x="185127" y="4940547"/>
                  <a:pt x="143609" y="4982065"/>
                  <a:pt x="143609" y="5033281"/>
                </a:cubicBezTo>
                <a:cubicBezTo>
                  <a:pt x="143609" y="5084497"/>
                  <a:pt x="185127" y="5126015"/>
                  <a:pt x="236343" y="5126015"/>
                </a:cubicBezTo>
                <a:cubicBezTo>
                  <a:pt x="287559" y="5126015"/>
                  <a:pt x="329077" y="5084497"/>
                  <a:pt x="329077" y="5033281"/>
                </a:cubicBezTo>
                <a:cubicBezTo>
                  <a:pt x="329077" y="4982065"/>
                  <a:pt x="287559" y="4940547"/>
                  <a:pt x="236343" y="4940547"/>
                </a:cubicBezTo>
                <a:close/>
                <a:moveTo>
                  <a:pt x="241230" y="117766"/>
                </a:moveTo>
                <a:cubicBezTo>
                  <a:pt x="190015" y="117766"/>
                  <a:pt x="148496" y="159284"/>
                  <a:pt x="148496" y="210500"/>
                </a:cubicBezTo>
                <a:cubicBezTo>
                  <a:pt x="148496" y="261716"/>
                  <a:pt x="190015" y="303234"/>
                  <a:pt x="241230" y="303234"/>
                </a:cubicBezTo>
                <a:cubicBezTo>
                  <a:pt x="292446" y="303234"/>
                  <a:pt x="333965" y="261716"/>
                  <a:pt x="333965" y="210500"/>
                </a:cubicBezTo>
                <a:cubicBezTo>
                  <a:pt x="333965" y="159284"/>
                  <a:pt x="292446" y="117766"/>
                  <a:pt x="241230" y="117766"/>
                </a:cubicBezTo>
                <a:close/>
                <a:moveTo>
                  <a:pt x="10529840" y="117766"/>
                </a:moveTo>
                <a:cubicBezTo>
                  <a:pt x="10478624" y="117766"/>
                  <a:pt x="10437106" y="159284"/>
                  <a:pt x="10437106" y="210500"/>
                </a:cubicBezTo>
                <a:cubicBezTo>
                  <a:pt x="10437106" y="261716"/>
                  <a:pt x="10478624" y="303234"/>
                  <a:pt x="10529840" y="303234"/>
                </a:cubicBezTo>
                <a:cubicBezTo>
                  <a:pt x="10581056" y="303234"/>
                  <a:pt x="10622574" y="261716"/>
                  <a:pt x="10622574" y="210500"/>
                </a:cubicBezTo>
                <a:cubicBezTo>
                  <a:pt x="10622574" y="159284"/>
                  <a:pt x="10581056" y="117766"/>
                  <a:pt x="10529840" y="117766"/>
                </a:cubicBezTo>
                <a:close/>
                <a:moveTo>
                  <a:pt x="212752" y="0"/>
                </a:moveTo>
                <a:lnTo>
                  <a:pt x="10571383" y="0"/>
                </a:lnTo>
                <a:cubicBezTo>
                  <a:pt x="10688883" y="0"/>
                  <a:pt x="10784135" y="95252"/>
                  <a:pt x="10784135" y="212752"/>
                </a:cubicBezTo>
                <a:lnTo>
                  <a:pt x="10784135" y="5088822"/>
                </a:lnTo>
                <a:cubicBezTo>
                  <a:pt x="10784135" y="5206322"/>
                  <a:pt x="10688883" y="5301574"/>
                  <a:pt x="10571383" y="5301574"/>
                </a:cubicBezTo>
                <a:lnTo>
                  <a:pt x="212752" y="5301574"/>
                </a:lnTo>
                <a:cubicBezTo>
                  <a:pt x="95252" y="5301574"/>
                  <a:pt x="0" y="5206322"/>
                  <a:pt x="0" y="5088822"/>
                </a:cubicBezTo>
                <a:lnTo>
                  <a:pt x="0" y="212752"/>
                </a:lnTo>
                <a:cubicBezTo>
                  <a:pt x="0" y="95252"/>
                  <a:pt x="95252" y="0"/>
                  <a:pt x="212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45385E-B869-9967-2C91-3921924F9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332" t="19400" r="30743" b="34242"/>
          <a:stretch/>
        </p:blipFill>
        <p:spPr>
          <a:xfrm>
            <a:off x="1215342" y="1886673"/>
            <a:ext cx="4653216" cy="33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1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A0893FE-C87D-740A-4DD9-150387FC1403}"/>
              </a:ext>
            </a:extLst>
          </p:cNvPr>
          <p:cNvSpPr/>
          <p:nvPr userDrawn="1"/>
        </p:nvSpPr>
        <p:spPr>
          <a:xfrm rot="1800000" flipH="1">
            <a:off x="-1624084" y="111167"/>
            <a:ext cx="10651916" cy="8247811"/>
          </a:xfrm>
          <a:custGeom>
            <a:avLst/>
            <a:gdLst>
              <a:gd name="connsiteX0" fmla="*/ 10651916 w 10651916"/>
              <a:gd name="connsiteY0" fmla="*/ 2308608 h 8247811"/>
              <a:gd name="connsiteX1" fmla="*/ 7222916 w 10651916"/>
              <a:gd name="connsiteY1" fmla="*/ 8247811 h 8247811"/>
              <a:gd name="connsiteX2" fmla="*/ 0 w 10651916"/>
              <a:gd name="connsiteY2" fmla="*/ 4077659 h 8247811"/>
              <a:gd name="connsiteX3" fmla="*/ 17966 w 10651916"/>
              <a:gd name="connsiteY3" fmla="*/ 3909563 h 8247811"/>
              <a:gd name="connsiteX4" fmla="*/ 6107274 w 10651916"/>
              <a:gd name="connsiteY4" fmla="*/ 0 h 8247811"/>
              <a:gd name="connsiteX5" fmla="*/ 6422255 w 10651916"/>
              <a:gd name="connsiteY5" fmla="*/ 5667 h 8247811"/>
              <a:gd name="connsiteX6" fmla="*/ 6688006 w 10651916"/>
              <a:gd name="connsiteY6" fmla="*/ 20045 h 824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1916" h="8247811">
                <a:moveTo>
                  <a:pt x="10651916" y="2308608"/>
                </a:moveTo>
                <a:lnTo>
                  <a:pt x="7222916" y="8247811"/>
                </a:lnTo>
                <a:lnTo>
                  <a:pt x="0" y="4077659"/>
                </a:lnTo>
                <a:lnTo>
                  <a:pt x="17966" y="3909563"/>
                </a:lnTo>
                <a:cubicBezTo>
                  <a:pt x="331417" y="1713620"/>
                  <a:pt x="2938070" y="0"/>
                  <a:pt x="6107274" y="0"/>
                </a:cubicBezTo>
                <a:cubicBezTo>
                  <a:pt x="6212914" y="0"/>
                  <a:pt x="6317930" y="1905"/>
                  <a:pt x="6422255" y="5667"/>
                </a:cubicBezTo>
                <a:lnTo>
                  <a:pt x="6688006" y="2004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D1A2BD3-B60E-AF97-9C69-0EB2EA6F0C83}"/>
              </a:ext>
            </a:extLst>
          </p:cNvPr>
          <p:cNvSpPr/>
          <p:nvPr userDrawn="1"/>
        </p:nvSpPr>
        <p:spPr>
          <a:xfrm>
            <a:off x="706199" y="812626"/>
            <a:ext cx="10784135" cy="5301574"/>
          </a:xfrm>
          <a:custGeom>
            <a:avLst/>
            <a:gdLst>
              <a:gd name="connsiteX0" fmla="*/ 10529840 w 10784135"/>
              <a:gd name="connsiteY0" fmla="*/ 4940547 h 5301574"/>
              <a:gd name="connsiteX1" fmla="*/ 10437106 w 10784135"/>
              <a:gd name="connsiteY1" fmla="*/ 5033281 h 5301574"/>
              <a:gd name="connsiteX2" fmla="*/ 10529840 w 10784135"/>
              <a:gd name="connsiteY2" fmla="*/ 5126015 h 5301574"/>
              <a:gd name="connsiteX3" fmla="*/ 10622574 w 10784135"/>
              <a:gd name="connsiteY3" fmla="*/ 5033281 h 5301574"/>
              <a:gd name="connsiteX4" fmla="*/ 10529840 w 10784135"/>
              <a:gd name="connsiteY4" fmla="*/ 4940547 h 5301574"/>
              <a:gd name="connsiteX5" fmla="*/ 236343 w 10784135"/>
              <a:gd name="connsiteY5" fmla="*/ 4940547 h 5301574"/>
              <a:gd name="connsiteX6" fmla="*/ 143609 w 10784135"/>
              <a:gd name="connsiteY6" fmla="*/ 5033281 h 5301574"/>
              <a:gd name="connsiteX7" fmla="*/ 236343 w 10784135"/>
              <a:gd name="connsiteY7" fmla="*/ 5126015 h 5301574"/>
              <a:gd name="connsiteX8" fmla="*/ 329077 w 10784135"/>
              <a:gd name="connsiteY8" fmla="*/ 5033281 h 5301574"/>
              <a:gd name="connsiteX9" fmla="*/ 236343 w 10784135"/>
              <a:gd name="connsiteY9" fmla="*/ 4940547 h 5301574"/>
              <a:gd name="connsiteX10" fmla="*/ 241230 w 10784135"/>
              <a:gd name="connsiteY10" fmla="*/ 117766 h 5301574"/>
              <a:gd name="connsiteX11" fmla="*/ 148496 w 10784135"/>
              <a:gd name="connsiteY11" fmla="*/ 210500 h 5301574"/>
              <a:gd name="connsiteX12" fmla="*/ 241230 w 10784135"/>
              <a:gd name="connsiteY12" fmla="*/ 303234 h 5301574"/>
              <a:gd name="connsiteX13" fmla="*/ 333965 w 10784135"/>
              <a:gd name="connsiteY13" fmla="*/ 210500 h 5301574"/>
              <a:gd name="connsiteX14" fmla="*/ 241230 w 10784135"/>
              <a:gd name="connsiteY14" fmla="*/ 117766 h 5301574"/>
              <a:gd name="connsiteX15" fmla="*/ 10529840 w 10784135"/>
              <a:gd name="connsiteY15" fmla="*/ 117766 h 5301574"/>
              <a:gd name="connsiteX16" fmla="*/ 10437106 w 10784135"/>
              <a:gd name="connsiteY16" fmla="*/ 210500 h 5301574"/>
              <a:gd name="connsiteX17" fmla="*/ 10529840 w 10784135"/>
              <a:gd name="connsiteY17" fmla="*/ 303234 h 5301574"/>
              <a:gd name="connsiteX18" fmla="*/ 10622574 w 10784135"/>
              <a:gd name="connsiteY18" fmla="*/ 210500 h 5301574"/>
              <a:gd name="connsiteX19" fmla="*/ 10529840 w 10784135"/>
              <a:gd name="connsiteY19" fmla="*/ 117766 h 5301574"/>
              <a:gd name="connsiteX20" fmla="*/ 212752 w 10784135"/>
              <a:gd name="connsiteY20" fmla="*/ 0 h 5301574"/>
              <a:gd name="connsiteX21" fmla="*/ 10571383 w 10784135"/>
              <a:gd name="connsiteY21" fmla="*/ 0 h 5301574"/>
              <a:gd name="connsiteX22" fmla="*/ 10784135 w 10784135"/>
              <a:gd name="connsiteY22" fmla="*/ 212752 h 5301574"/>
              <a:gd name="connsiteX23" fmla="*/ 10784135 w 10784135"/>
              <a:gd name="connsiteY23" fmla="*/ 5088822 h 5301574"/>
              <a:gd name="connsiteX24" fmla="*/ 10571383 w 10784135"/>
              <a:gd name="connsiteY24" fmla="*/ 5301574 h 5301574"/>
              <a:gd name="connsiteX25" fmla="*/ 212752 w 10784135"/>
              <a:gd name="connsiteY25" fmla="*/ 5301574 h 5301574"/>
              <a:gd name="connsiteX26" fmla="*/ 0 w 10784135"/>
              <a:gd name="connsiteY26" fmla="*/ 5088822 h 5301574"/>
              <a:gd name="connsiteX27" fmla="*/ 0 w 10784135"/>
              <a:gd name="connsiteY27" fmla="*/ 212752 h 5301574"/>
              <a:gd name="connsiteX28" fmla="*/ 212752 w 10784135"/>
              <a:gd name="connsiteY28" fmla="*/ 0 h 530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784135" h="5301574">
                <a:moveTo>
                  <a:pt x="10529840" y="4940547"/>
                </a:moveTo>
                <a:cubicBezTo>
                  <a:pt x="10478624" y="4940547"/>
                  <a:pt x="10437106" y="4982065"/>
                  <a:pt x="10437106" y="5033281"/>
                </a:cubicBezTo>
                <a:cubicBezTo>
                  <a:pt x="10437106" y="5084497"/>
                  <a:pt x="10478624" y="5126015"/>
                  <a:pt x="10529840" y="5126015"/>
                </a:cubicBezTo>
                <a:cubicBezTo>
                  <a:pt x="10581056" y="5126015"/>
                  <a:pt x="10622574" y="5084497"/>
                  <a:pt x="10622574" y="5033281"/>
                </a:cubicBezTo>
                <a:cubicBezTo>
                  <a:pt x="10622574" y="4982065"/>
                  <a:pt x="10581056" y="4940547"/>
                  <a:pt x="10529840" y="4940547"/>
                </a:cubicBezTo>
                <a:close/>
                <a:moveTo>
                  <a:pt x="236343" y="4940547"/>
                </a:moveTo>
                <a:cubicBezTo>
                  <a:pt x="185127" y="4940547"/>
                  <a:pt x="143609" y="4982065"/>
                  <a:pt x="143609" y="5033281"/>
                </a:cubicBezTo>
                <a:cubicBezTo>
                  <a:pt x="143609" y="5084497"/>
                  <a:pt x="185127" y="5126015"/>
                  <a:pt x="236343" y="5126015"/>
                </a:cubicBezTo>
                <a:cubicBezTo>
                  <a:pt x="287559" y="5126015"/>
                  <a:pt x="329077" y="5084497"/>
                  <a:pt x="329077" y="5033281"/>
                </a:cubicBezTo>
                <a:cubicBezTo>
                  <a:pt x="329077" y="4982065"/>
                  <a:pt x="287559" y="4940547"/>
                  <a:pt x="236343" y="4940547"/>
                </a:cubicBezTo>
                <a:close/>
                <a:moveTo>
                  <a:pt x="241230" y="117766"/>
                </a:moveTo>
                <a:cubicBezTo>
                  <a:pt x="190015" y="117766"/>
                  <a:pt x="148496" y="159284"/>
                  <a:pt x="148496" y="210500"/>
                </a:cubicBezTo>
                <a:cubicBezTo>
                  <a:pt x="148496" y="261716"/>
                  <a:pt x="190015" y="303234"/>
                  <a:pt x="241230" y="303234"/>
                </a:cubicBezTo>
                <a:cubicBezTo>
                  <a:pt x="292446" y="303234"/>
                  <a:pt x="333965" y="261716"/>
                  <a:pt x="333965" y="210500"/>
                </a:cubicBezTo>
                <a:cubicBezTo>
                  <a:pt x="333965" y="159284"/>
                  <a:pt x="292446" y="117766"/>
                  <a:pt x="241230" y="117766"/>
                </a:cubicBezTo>
                <a:close/>
                <a:moveTo>
                  <a:pt x="10529840" y="117766"/>
                </a:moveTo>
                <a:cubicBezTo>
                  <a:pt x="10478624" y="117766"/>
                  <a:pt x="10437106" y="159284"/>
                  <a:pt x="10437106" y="210500"/>
                </a:cubicBezTo>
                <a:cubicBezTo>
                  <a:pt x="10437106" y="261716"/>
                  <a:pt x="10478624" y="303234"/>
                  <a:pt x="10529840" y="303234"/>
                </a:cubicBezTo>
                <a:cubicBezTo>
                  <a:pt x="10581056" y="303234"/>
                  <a:pt x="10622574" y="261716"/>
                  <a:pt x="10622574" y="210500"/>
                </a:cubicBezTo>
                <a:cubicBezTo>
                  <a:pt x="10622574" y="159284"/>
                  <a:pt x="10581056" y="117766"/>
                  <a:pt x="10529840" y="117766"/>
                </a:cubicBezTo>
                <a:close/>
                <a:moveTo>
                  <a:pt x="212752" y="0"/>
                </a:moveTo>
                <a:lnTo>
                  <a:pt x="10571383" y="0"/>
                </a:lnTo>
                <a:cubicBezTo>
                  <a:pt x="10688883" y="0"/>
                  <a:pt x="10784135" y="95252"/>
                  <a:pt x="10784135" y="212752"/>
                </a:cubicBezTo>
                <a:lnTo>
                  <a:pt x="10784135" y="5088822"/>
                </a:lnTo>
                <a:cubicBezTo>
                  <a:pt x="10784135" y="5206322"/>
                  <a:pt x="10688883" y="5301574"/>
                  <a:pt x="10571383" y="5301574"/>
                </a:cubicBezTo>
                <a:lnTo>
                  <a:pt x="212752" y="5301574"/>
                </a:lnTo>
                <a:cubicBezTo>
                  <a:pt x="95252" y="5301574"/>
                  <a:pt x="0" y="5206322"/>
                  <a:pt x="0" y="5088822"/>
                </a:cubicBezTo>
                <a:lnTo>
                  <a:pt x="0" y="212752"/>
                </a:lnTo>
                <a:cubicBezTo>
                  <a:pt x="0" y="95252"/>
                  <a:pt x="95252" y="0"/>
                  <a:pt x="212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E45385E-B869-9967-2C91-3921924F9E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317" t="19400" r="7758" b="34242"/>
          <a:stretch/>
        </p:blipFill>
        <p:spPr>
          <a:xfrm>
            <a:off x="1215342" y="1886673"/>
            <a:ext cx="4653216" cy="33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9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1D100-9E6C-87DE-5F7E-9857DC7B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3C1245-EB18-A688-70B8-8B95FBE93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7B45ED-A803-EAC3-4D4B-09ECFD2E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BBA3B9-CEB3-CAD0-E6C5-EF5CB95E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54F6DC-AF62-294E-F4A3-0E244010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89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5D05B-D9D9-0444-B165-C0F2B288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2D17BE-556A-2DA6-8F3E-CFB1E7E31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AD677-043F-D388-F85B-2D92F471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2CC938-00D7-800B-C310-4BF3C512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F23FF6-87AA-F068-E885-FF3B0188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546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E44B6-9CCF-2D7A-65B8-DA052194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C6660-3E09-5227-EC35-7D61F3CB7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A49CA5-2FBE-4D17-2C15-FDE91A032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0306CF-0B0C-1A4F-56AB-680A32F8A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FA07DA-28EE-D8C3-A160-D5EE4DF4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5B6BB2-7E4C-E34F-7958-27666CF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492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A7440-4ECD-7CEA-6224-F9B25754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F93622-45B8-DCC0-0D95-96B29C549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CE2224-4DD0-8577-FE31-8D63A7085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746222-60F1-CAB3-33D3-58CB97CAD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9437A8-3078-4FB0-0974-C848F72DA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1C6D261-46AB-0D6C-E7FA-BADF71AB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3E1982-D85F-1C6A-F424-38063BBE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2230C4-A7E3-7163-B589-C0320E5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256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674C9-A45F-4DAF-82AA-39C24E32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600E83-D428-1342-7293-1EF5CB03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5C78DB-593C-0B31-CED9-3C12B230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4021DC-34E3-1320-09DE-145DE941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5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67AC4B-5B4E-9030-39D6-AA7708C5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CA920F-0A7A-CE13-3785-FC1650C9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80C828-5574-FF4E-7C15-93D78D57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36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0C09D-4448-D8AB-E305-56C6DEAB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27ACE-D367-7D29-CFFC-C35F4893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B98658C-9DC6-EE30-9487-BBC06BCD0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0C424A-5EA0-17DD-5275-5F2A4EE1A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0CCFA7-7D1A-77CD-DD9C-491CBDC2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63BA35-11D5-043A-67CE-F02A9CB2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95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00AF8-31ED-5849-4C1D-B5A887E4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9FCD29-536F-B31E-BEF9-F15F08A1A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EEE5B7-A7C7-A759-BD9C-E9A4F0D5E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E1F4F2-BD9D-DC6D-2C0A-5603647F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5EC5B8-F358-4D98-4156-1CD8C5BC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1CD6A-BCCF-4834-D87A-BFDB504E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2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E950F4-BDF1-DEAB-B538-71D54862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63B505-0255-B332-D3E0-F6D8B7201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D92BB1-76B8-4D4F-CDBF-842202CDE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2A183-A011-461B-AC9F-398ECAFF1DB0}" type="datetimeFigureOut">
              <a:rPr lang="zh-CN" altLang="en-US" smtClean="0"/>
              <a:t>2025/6/23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3D2D1-B940-9452-0405-62051A140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C9536-70C4-45EA-1C56-F6AA0ACA3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AF1DA-CA89-4B62-A385-9351081D3A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4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5F845A4-D810-61CD-6B59-78ABE07DA59F}"/>
              </a:ext>
            </a:extLst>
          </p:cNvPr>
          <p:cNvSpPr txBox="1"/>
          <p:nvPr/>
        </p:nvSpPr>
        <p:spPr>
          <a:xfrm>
            <a:off x="2114980" y="1999320"/>
            <a:ext cx="78021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9600" b="1" spc="300" dirty="0">
                <a:ln w="12700">
                  <a:gradFill>
                    <a:gsLst>
                      <a:gs pos="3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79000"/>
                        </a:schemeClr>
                      </a:gs>
                    </a:gsLst>
                    <a:lin ang="5400000" scaled="1"/>
                  </a:gradFill>
                </a:ln>
                <a:noFill/>
                <a:latin typeface="华文中宋" panose="02010600040101010101" pitchFamily="2" charset="-122"/>
                <a:ea typeface="华文中宋" panose="02010600040101010101" pitchFamily="2" charset="-122"/>
              </a:rPr>
              <a:t>重叠细胞识别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67DE6E-0741-C981-6A97-2CC0A7D0F25C}"/>
              </a:ext>
            </a:extLst>
          </p:cNvPr>
          <p:cNvSpPr txBox="1"/>
          <p:nvPr/>
        </p:nvSpPr>
        <p:spPr>
          <a:xfrm>
            <a:off x="2194932" y="1999320"/>
            <a:ext cx="78021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spc="300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重叠细胞识别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D031C39-CC6F-FF00-97A7-2B4260C8F840}"/>
              </a:ext>
            </a:extLst>
          </p:cNvPr>
          <p:cNvSpPr txBox="1"/>
          <p:nvPr/>
        </p:nvSpPr>
        <p:spPr>
          <a:xfrm>
            <a:off x="1911399" y="5571009"/>
            <a:ext cx="836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OPPOSans M" panose="02010600030101010101" pitchFamily="18" charset="-122"/>
              </a:rPr>
              <a:t>汇报人：辛俊蕙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OPPOSans M" panose="0201060003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731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59238-9171-AD24-1AFA-8A7EA724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240C788-B1D4-1417-0B4D-D08F8DE11E21}"/>
              </a:ext>
            </a:extLst>
          </p:cNvPr>
          <p:cNvSpPr txBox="1"/>
          <p:nvPr/>
        </p:nvSpPr>
        <p:spPr>
          <a:xfrm>
            <a:off x="4295635" y="1096333"/>
            <a:ext cx="2178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AD68173-D8F5-705A-2682-3A97A86F4473}"/>
              </a:ext>
            </a:extLst>
          </p:cNvPr>
          <p:cNvGrpSpPr/>
          <p:nvPr/>
        </p:nvGrpSpPr>
        <p:grpSpPr>
          <a:xfrm>
            <a:off x="564696" y="1061492"/>
            <a:ext cx="11062607" cy="1527088"/>
            <a:chOff x="1728828" y="4021572"/>
            <a:chExt cx="6215355" cy="202967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C4E50BFC-D380-88EB-CFB7-96BC43C2FE5D}"/>
                </a:ext>
              </a:extLst>
            </p:cNvPr>
            <p:cNvSpPr/>
            <p:nvPr/>
          </p:nvSpPr>
          <p:spPr>
            <a:xfrm>
              <a:off x="1728828" y="4021572"/>
              <a:ext cx="6215355" cy="2029677"/>
            </a:xfrm>
            <a:prstGeom prst="roundRect">
              <a:avLst>
                <a:gd name="adj" fmla="val 6775"/>
              </a:avLst>
            </a:prstGeom>
            <a:grpFill/>
            <a:ln>
              <a:noFill/>
            </a:ln>
            <a:effectLst>
              <a:outerShdw blurRad="63500" dir="13500000" sx="102000" sy="102000" algn="ctr" rotWithShape="0">
                <a:schemeClr val="tx1">
                  <a:lumMod val="50000"/>
                  <a:lumOff val="50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31527D3-C3F2-9D56-7B95-51DFA33D8578}"/>
                </a:ext>
              </a:extLst>
            </p:cNvPr>
            <p:cNvSpPr txBox="1"/>
            <p:nvPr/>
          </p:nvSpPr>
          <p:spPr>
            <a:xfrm>
              <a:off x="1809153" y="4303205"/>
              <a:ext cx="619263" cy="146641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</a:t>
              </a:r>
              <a:endPara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C41715-F6F2-DC8C-031B-7574503697B3}"/>
                  </a:ext>
                </a:extLst>
              </p:cNvPr>
              <p:cNvSpPr txBox="1"/>
              <p:nvPr/>
            </p:nvSpPr>
            <p:spPr>
              <a:xfrm>
                <a:off x="1756916" y="1390385"/>
                <a:ext cx="2915722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𝑃𝑟𝑒𝑐𝑖𝑠𝑖𝑜𝑛</m:t>
                          </m:r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𝐹𝑃</m:t>
                              </m:r>
                            </m:den>
                          </m:f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4C41715-F6F2-DC8C-031B-757450369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916" y="1390385"/>
                <a:ext cx="2915722" cy="789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E61C15B-C06F-C88D-A7ED-50B04A01B3BD}"/>
                  </a:ext>
                </a:extLst>
              </p:cNvPr>
              <p:cNvSpPr txBox="1"/>
              <p:nvPr/>
            </p:nvSpPr>
            <p:spPr>
              <a:xfrm>
                <a:off x="5077283" y="1394092"/>
                <a:ext cx="2037432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𝑅𝑒𝑐𝑎𝑙𝑙</m:t>
                          </m:r>
                          <m:r>
                            <a:rPr lang="en-US" altLang="zh-CN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240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𝐹𝑁</m:t>
                              </m:r>
                            </m:den>
                          </m:f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E61C15B-C06F-C88D-A7ED-50B04A01B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283" y="1394092"/>
                <a:ext cx="2037432" cy="789960"/>
              </a:xfrm>
              <a:prstGeom prst="rect">
                <a:avLst/>
              </a:prstGeom>
              <a:blipFill>
                <a:blip r:embed="rId3"/>
                <a:stretch>
                  <a:fillRect r="-23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E273F4CB-A9C7-9321-074E-2524C248077C}"/>
              </a:ext>
            </a:extLst>
          </p:cNvPr>
          <p:cNvSpPr txBox="1"/>
          <p:nvPr/>
        </p:nvSpPr>
        <p:spPr>
          <a:xfrm>
            <a:off x="3539625" y="257105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对比实验及消融实验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1B4366A-0F8F-52FA-2B74-1541910AA8C4}"/>
              </a:ext>
            </a:extLst>
          </p:cNvPr>
          <p:cNvGrpSpPr/>
          <p:nvPr/>
        </p:nvGrpSpPr>
        <p:grpSpPr>
          <a:xfrm>
            <a:off x="2646064" y="521832"/>
            <a:ext cx="678584" cy="151405"/>
            <a:chOff x="2909213" y="364612"/>
            <a:chExt cx="678584" cy="151405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0571CDED-2DCF-4D2B-5968-A0C2980C8CDF}"/>
                </a:ext>
              </a:extLst>
            </p:cNvPr>
            <p:cNvSpPr/>
            <p:nvPr userDrawn="1"/>
          </p:nvSpPr>
          <p:spPr>
            <a:xfrm flipV="1">
              <a:off x="341941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931FC720-6CBE-A1AB-AA67-32BABBF122F7}"/>
                </a:ext>
              </a:extLst>
            </p:cNvPr>
            <p:cNvSpPr/>
            <p:nvPr userDrawn="1"/>
          </p:nvSpPr>
          <p:spPr>
            <a:xfrm flipV="1">
              <a:off x="324934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7B9CF690-98BE-5634-E06E-BC3649D156E2}"/>
                </a:ext>
              </a:extLst>
            </p:cNvPr>
            <p:cNvSpPr/>
            <p:nvPr userDrawn="1"/>
          </p:nvSpPr>
          <p:spPr>
            <a:xfrm flipV="1">
              <a:off x="307927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CBAD2E78-F5BF-63C8-D3E1-74B98A330B3A}"/>
                </a:ext>
              </a:extLst>
            </p:cNvPr>
            <p:cNvSpPr/>
            <p:nvPr userDrawn="1"/>
          </p:nvSpPr>
          <p:spPr>
            <a:xfrm flipV="1">
              <a:off x="290921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49AEDC6-4EBC-B2F0-1180-347A21C43707}"/>
              </a:ext>
            </a:extLst>
          </p:cNvPr>
          <p:cNvGrpSpPr/>
          <p:nvPr/>
        </p:nvGrpSpPr>
        <p:grpSpPr>
          <a:xfrm>
            <a:off x="8555871" y="521831"/>
            <a:ext cx="678584" cy="151405"/>
            <a:chOff x="8604203" y="364612"/>
            <a:chExt cx="678584" cy="151405"/>
          </a:xfrm>
        </p:grpSpPr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96710FEB-C990-B096-9241-16A3BC49D596}"/>
                </a:ext>
              </a:extLst>
            </p:cNvPr>
            <p:cNvSpPr/>
            <p:nvPr userDrawn="1"/>
          </p:nvSpPr>
          <p:spPr>
            <a:xfrm flipH="1" flipV="1">
              <a:off x="860420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5759F0A8-665C-F526-F8F9-50F4D25566BF}"/>
                </a:ext>
              </a:extLst>
            </p:cNvPr>
            <p:cNvSpPr/>
            <p:nvPr userDrawn="1"/>
          </p:nvSpPr>
          <p:spPr>
            <a:xfrm flipH="1" flipV="1">
              <a:off x="877426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6E16AA4B-1595-EBED-EB78-8F3900F5A5EC}"/>
                </a:ext>
              </a:extLst>
            </p:cNvPr>
            <p:cNvSpPr/>
            <p:nvPr userDrawn="1"/>
          </p:nvSpPr>
          <p:spPr>
            <a:xfrm flipH="1" flipV="1">
              <a:off x="894433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0B0BA9DA-89AD-6195-77B8-C6511B417BC9}"/>
                </a:ext>
              </a:extLst>
            </p:cNvPr>
            <p:cNvSpPr/>
            <p:nvPr userDrawn="1"/>
          </p:nvSpPr>
          <p:spPr>
            <a:xfrm flipH="1" flipV="1">
              <a:off x="911440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7C7382A-302F-2DA6-218E-075C21060686}"/>
              </a:ext>
            </a:extLst>
          </p:cNvPr>
          <p:cNvCxnSpPr/>
          <p:nvPr/>
        </p:nvCxnSpPr>
        <p:spPr>
          <a:xfrm>
            <a:off x="3214777" y="922995"/>
            <a:ext cx="5341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03FDE445-03BB-0837-98E4-4D55F9AFA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816648"/>
              </p:ext>
            </p:extLst>
          </p:nvPr>
        </p:nvGraphicFramePr>
        <p:xfrm>
          <a:off x="5716182" y="3433869"/>
          <a:ext cx="5933951" cy="297490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996951">
                  <a:extLst>
                    <a:ext uri="{9D8B030D-6E8A-4147-A177-3AD203B41FA5}">
                      <a16:colId xmlns:a16="http://schemas.microsoft.com/office/drawing/2014/main" val="1499420178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val="3995274641"/>
                    </a:ext>
                  </a:extLst>
                </a:gridCol>
                <a:gridCol w="778933">
                  <a:extLst>
                    <a:ext uri="{9D8B030D-6E8A-4147-A177-3AD203B41FA5}">
                      <a16:colId xmlns:a16="http://schemas.microsoft.com/office/drawing/2014/main" val="327672449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2124905489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1244346"/>
                    </a:ext>
                  </a:extLst>
                </a:gridCol>
              </a:tblGrid>
              <a:tr h="594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mAP50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mAP50-95</a:t>
                      </a:r>
                      <a:endParaRPr lang="zh-CN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13987048"/>
                  </a:ext>
                </a:extLst>
              </a:tr>
              <a:tr h="594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Yolov11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0.761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0.862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0.893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0.462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89074880"/>
                  </a:ext>
                </a:extLst>
              </a:tr>
              <a:tr h="5949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Yolov11+CA</a:t>
                      </a:r>
                      <a:endParaRPr lang="zh-CN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0.891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0.785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0.918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0.482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80505367"/>
                  </a:ext>
                </a:extLst>
              </a:tr>
              <a:tr h="5949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Yolov11+IR</a:t>
                      </a:r>
                      <a:endParaRPr lang="zh-CN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0.897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0.855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0.915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0.485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94382130"/>
                  </a:ext>
                </a:extLst>
              </a:tr>
              <a:tr h="5949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Yolov11+CA+IR</a:t>
                      </a:r>
                      <a:endParaRPr lang="zh-CN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0.905</a:t>
                      </a:r>
                      <a:endParaRPr lang="zh-CN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0.883</a:t>
                      </a:r>
                      <a:endParaRPr lang="zh-CN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0.922</a:t>
                      </a:r>
                      <a:endParaRPr lang="zh-CN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0.488</a:t>
                      </a:r>
                      <a:endParaRPr lang="zh-CN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12020462"/>
                  </a:ext>
                </a:extLst>
              </a:tr>
            </a:tbl>
          </a:graphicData>
        </a:graphic>
      </p:graphicFrame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2A4B535-1AC2-7B07-5A4C-BF79EA916150}"/>
              </a:ext>
            </a:extLst>
          </p:cNvPr>
          <p:cNvSpPr/>
          <p:nvPr/>
        </p:nvSpPr>
        <p:spPr>
          <a:xfrm>
            <a:off x="5716182" y="2815947"/>
            <a:ext cx="5933951" cy="499389"/>
          </a:xfrm>
          <a:prstGeom prst="roundRect">
            <a:avLst>
              <a:gd name="adj" fmla="val 6775"/>
            </a:avLst>
          </a:prstGeom>
          <a:solidFill>
            <a:srgbClr val="2666A1"/>
          </a:solidFill>
          <a:ln>
            <a:noFill/>
          </a:ln>
          <a:effectLst>
            <a:outerShdw blurRad="63500" dir="13500000" sx="102000" sy="102000" algn="ctr" rotWithShape="0">
              <a:schemeClr val="tx1">
                <a:lumMod val="50000"/>
                <a:lumOff val="50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9F2951E-AA72-C2AF-6E4F-80F04B23E2D9}"/>
              </a:ext>
            </a:extLst>
          </p:cNvPr>
          <p:cNvSpPr txBox="1"/>
          <p:nvPr/>
        </p:nvSpPr>
        <p:spPr>
          <a:xfrm>
            <a:off x="7939644" y="2815947"/>
            <a:ext cx="1487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35F97C2-62C1-712D-BF50-647CA0B36D85}"/>
              </a:ext>
            </a:extLst>
          </p:cNvPr>
          <p:cNvGrpSpPr/>
          <p:nvPr/>
        </p:nvGrpSpPr>
        <p:grpSpPr>
          <a:xfrm>
            <a:off x="564696" y="2815947"/>
            <a:ext cx="4890529" cy="3573964"/>
            <a:chOff x="1728828" y="4021571"/>
            <a:chExt cx="6215355" cy="202967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3D5EC652-F65E-E942-4B00-3553112B8718}"/>
                </a:ext>
              </a:extLst>
            </p:cNvPr>
            <p:cNvSpPr/>
            <p:nvPr/>
          </p:nvSpPr>
          <p:spPr>
            <a:xfrm>
              <a:off x="1728828" y="4021571"/>
              <a:ext cx="6215355" cy="2029677"/>
            </a:xfrm>
            <a:prstGeom prst="roundRect">
              <a:avLst>
                <a:gd name="adj" fmla="val 6775"/>
              </a:avLst>
            </a:prstGeom>
            <a:grpFill/>
            <a:ln>
              <a:noFill/>
            </a:ln>
            <a:effectLst>
              <a:outerShdw blurRad="63500" dir="13500000" sx="102000" sy="102000" algn="ctr" rotWithShape="0">
                <a:schemeClr val="tx1">
                  <a:lumMod val="50000"/>
                  <a:lumOff val="50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711E27C-284C-A7A0-47C3-697416A4C5B2}"/>
                </a:ext>
              </a:extLst>
            </p:cNvPr>
            <p:cNvSpPr txBox="1"/>
            <p:nvPr/>
          </p:nvSpPr>
          <p:spPr>
            <a:xfrm>
              <a:off x="3598569" y="4068152"/>
              <a:ext cx="2475870" cy="3320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实验环境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9D4ACE69-35A1-D7E0-872D-63F6FDCDD1B9}"/>
              </a:ext>
            </a:extLst>
          </p:cNvPr>
          <p:cNvSpPr txBox="1"/>
          <p:nvPr/>
        </p:nvSpPr>
        <p:spPr>
          <a:xfrm>
            <a:off x="1075057" y="3564767"/>
            <a:ext cx="4499181" cy="246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RTX-A5000-24G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深度学习框架：</a:t>
            </a:r>
            <a:r>
              <a:rPr lang="en-US" altLang="zh-CN" sz="20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PyTorch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2.1.0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操作系统：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Ubuntu 22.10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实验版本：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 3.10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2330C15-0502-13FE-4843-DDD6EEC37AF9}"/>
                  </a:ext>
                </a:extLst>
              </p:cNvPr>
              <p:cNvSpPr txBox="1"/>
              <p:nvPr/>
            </p:nvSpPr>
            <p:spPr>
              <a:xfrm>
                <a:off x="8101436" y="1370539"/>
                <a:ext cx="3308983" cy="829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2330C15-0502-13FE-4843-DDD6EEC37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436" y="1370539"/>
                <a:ext cx="3308983" cy="829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74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0B1E1-068C-3D2D-6816-3F0A0734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4C2B6A-1E0F-08EF-D0B4-6F4F35C73BBD}"/>
              </a:ext>
            </a:extLst>
          </p:cNvPr>
          <p:cNvSpPr txBox="1"/>
          <p:nvPr/>
        </p:nvSpPr>
        <p:spPr>
          <a:xfrm>
            <a:off x="4052590" y="257105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预测结果可视化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98C5902-0848-A448-9B5D-BC2C45E70E43}"/>
              </a:ext>
            </a:extLst>
          </p:cNvPr>
          <p:cNvGrpSpPr/>
          <p:nvPr/>
        </p:nvGrpSpPr>
        <p:grpSpPr>
          <a:xfrm>
            <a:off x="2646064" y="521832"/>
            <a:ext cx="678584" cy="151405"/>
            <a:chOff x="2909213" y="364612"/>
            <a:chExt cx="678584" cy="151405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DA9A5537-2897-5E1B-4ECE-FB5A714D82F7}"/>
                </a:ext>
              </a:extLst>
            </p:cNvPr>
            <p:cNvSpPr/>
            <p:nvPr userDrawn="1"/>
          </p:nvSpPr>
          <p:spPr>
            <a:xfrm flipV="1">
              <a:off x="341941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76040644-0EFB-3786-7D76-5213005BF6E8}"/>
                </a:ext>
              </a:extLst>
            </p:cNvPr>
            <p:cNvSpPr/>
            <p:nvPr userDrawn="1"/>
          </p:nvSpPr>
          <p:spPr>
            <a:xfrm flipV="1">
              <a:off x="324934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5D598E64-AF1B-A479-4698-0658719A8F4D}"/>
                </a:ext>
              </a:extLst>
            </p:cNvPr>
            <p:cNvSpPr/>
            <p:nvPr userDrawn="1"/>
          </p:nvSpPr>
          <p:spPr>
            <a:xfrm flipV="1">
              <a:off x="307927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2B37AFE0-23D9-95EC-51E2-4631ECB24B53}"/>
                </a:ext>
              </a:extLst>
            </p:cNvPr>
            <p:cNvSpPr/>
            <p:nvPr userDrawn="1"/>
          </p:nvSpPr>
          <p:spPr>
            <a:xfrm flipV="1">
              <a:off x="290921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01DFBC3-1F91-E4CF-293C-8B40AD374BB7}"/>
              </a:ext>
            </a:extLst>
          </p:cNvPr>
          <p:cNvGrpSpPr/>
          <p:nvPr/>
        </p:nvGrpSpPr>
        <p:grpSpPr>
          <a:xfrm>
            <a:off x="8555871" y="521831"/>
            <a:ext cx="678584" cy="151405"/>
            <a:chOff x="8604203" y="364612"/>
            <a:chExt cx="678584" cy="151405"/>
          </a:xfrm>
        </p:grpSpPr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3C7C4674-67FB-C927-EF53-DDA5A80E8AFE}"/>
                </a:ext>
              </a:extLst>
            </p:cNvPr>
            <p:cNvSpPr/>
            <p:nvPr userDrawn="1"/>
          </p:nvSpPr>
          <p:spPr>
            <a:xfrm flipH="1" flipV="1">
              <a:off x="860420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3E845FD3-79D3-E463-BAB5-5E7203E26745}"/>
                </a:ext>
              </a:extLst>
            </p:cNvPr>
            <p:cNvSpPr/>
            <p:nvPr userDrawn="1"/>
          </p:nvSpPr>
          <p:spPr>
            <a:xfrm flipH="1" flipV="1">
              <a:off x="877426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18823F23-AB27-A7BA-06C2-D1653568158C}"/>
                </a:ext>
              </a:extLst>
            </p:cNvPr>
            <p:cNvSpPr/>
            <p:nvPr userDrawn="1"/>
          </p:nvSpPr>
          <p:spPr>
            <a:xfrm flipH="1" flipV="1">
              <a:off x="894433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27EB700C-F029-8AE1-BEF1-4B18715BA9B9}"/>
                </a:ext>
              </a:extLst>
            </p:cNvPr>
            <p:cNvSpPr/>
            <p:nvPr userDrawn="1"/>
          </p:nvSpPr>
          <p:spPr>
            <a:xfrm flipH="1" flipV="1">
              <a:off x="911440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6198C1D-3B69-0386-55BF-9B9411A5C717}"/>
              </a:ext>
            </a:extLst>
          </p:cNvPr>
          <p:cNvCxnSpPr/>
          <p:nvPr/>
        </p:nvCxnSpPr>
        <p:spPr>
          <a:xfrm>
            <a:off x="3214777" y="922995"/>
            <a:ext cx="5341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0863EA63-1944-66B1-C0A8-9A239602C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13" t="49739"/>
          <a:stretch>
            <a:fillRect/>
          </a:stretch>
        </p:blipFill>
        <p:spPr>
          <a:xfrm>
            <a:off x="1855959" y="1404486"/>
            <a:ext cx="1417850" cy="372541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6D12E9F-ABBA-BD8D-3B3F-05CCB3D4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1" t="50127"/>
          <a:stretch>
            <a:fillRect/>
          </a:stretch>
        </p:blipFill>
        <p:spPr>
          <a:xfrm>
            <a:off x="6188280" y="1404486"/>
            <a:ext cx="1417849" cy="373498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1281E4D-D118-EB05-CB33-3F0E9FD84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4" t="49907" r="-1"/>
          <a:stretch>
            <a:fillRect/>
          </a:stretch>
        </p:blipFill>
        <p:spPr>
          <a:xfrm>
            <a:off x="3300067" y="1404486"/>
            <a:ext cx="1417850" cy="374133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96EFBA1-0B58-FB65-8B2F-839A82D70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3" t="49753"/>
          <a:stretch>
            <a:fillRect/>
          </a:stretch>
        </p:blipFill>
        <p:spPr>
          <a:xfrm>
            <a:off x="4744174" y="1404486"/>
            <a:ext cx="1417849" cy="374822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08D284B-5AFF-1AB9-B218-3F6105E58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6" t="50110"/>
          <a:stretch>
            <a:fillRect/>
          </a:stretch>
        </p:blipFill>
        <p:spPr>
          <a:xfrm>
            <a:off x="424551" y="1404486"/>
            <a:ext cx="1417850" cy="374621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FE1C74F0-8948-07DD-7989-0C2C6FA641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63"/>
          <a:stretch>
            <a:fillRect/>
          </a:stretch>
        </p:blipFill>
        <p:spPr>
          <a:xfrm>
            <a:off x="7827983" y="1404486"/>
            <a:ext cx="4045549" cy="340899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DA49EE02-3586-E41C-FB12-CE43CA542D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6" b="49754"/>
          <a:stretch>
            <a:fillRect/>
          </a:stretch>
        </p:blipFill>
        <p:spPr>
          <a:xfrm>
            <a:off x="7827984" y="4821534"/>
            <a:ext cx="2081954" cy="1269426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FBFBC78-3768-1D89-19B9-180B4DB01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6" t="49754"/>
          <a:stretch>
            <a:fillRect/>
          </a:stretch>
        </p:blipFill>
        <p:spPr>
          <a:xfrm>
            <a:off x="9840989" y="4855399"/>
            <a:ext cx="2081955" cy="1269426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BD22FEE-F276-9B55-8304-598B2EEFB96A}"/>
              </a:ext>
            </a:extLst>
          </p:cNvPr>
          <p:cNvSpPr txBox="1"/>
          <p:nvPr/>
        </p:nvSpPr>
        <p:spPr>
          <a:xfrm>
            <a:off x="722946" y="526884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labels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9411F67-F929-2E89-AC25-CCDA3D32DE76}"/>
              </a:ext>
            </a:extLst>
          </p:cNvPr>
          <p:cNvSpPr txBox="1"/>
          <p:nvPr/>
        </p:nvSpPr>
        <p:spPr>
          <a:xfrm>
            <a:off x="2023421" y="5315014"/>
            <a:ext cx="1082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YoloV11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+CA+IR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9E24BD8-B87B-D228-8620-79BC629B999C}"/>
              </a:ext>
            </a:extLst>
          </p:cNvPr>
          <p:cNvSpPr txBox="1"/>
          <p:nvPr/>
        </p:nvSpPr>
        <p:spPr>
          <a:xfrm>
            <a:off x="3534855" y="5315014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YoloV8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6493D31-10B5-6413-498B-1417A0ECEC33}"/>
              </a:ext>
            </a:extLst>
          </p:cNvPr>
          <p:cNvSpPr txBox="1"/>
          <p:nvPr/>
        </p:nvSpPr>
        <p:spPr>
          <a:xfrm>
            <a:off x="4978961" y="5305446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YoloV11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4A11F89-ACCE-C2ED-1178-601DCB2C34DC}"/>
              </a:ext>
            </a:extLst>
          </p:cNvPr>
          <p:cNvSpPr txBox="1"/>
          <p:nvPr/>
        </p:nvSpPr>
        <p:spPr>
          <a:xfrm>
            <a:off x="6355743" y="5315014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YoloV12</a:t>
            </a:r>
          </a:p>
        </p:txBody>
      </p:sp>
    </p:spTree>
    <p:extLst>
      <p:ext uri="{BB962C8B-B14F-4D97-AF65-F5344CB8AC3E}">
        <p14:creationId xmlns:p14="http://schemas.microsoft.com/office/powerpoint/2010/main" val="88016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08A4E87A-3FC2-FE6B-9F3A-B8E58C9F44CD}"/>
              </a:ext>
            </a:extLst>
          </p:cNvPr>
          <p:cNvSpPr/>
          <p:nvPr/>
        </p:nvSpPr>
        <p:spPr>
          <a:xfrm>
            <a:off x="706199" y="812626"/>
            <a:ext cx="10784135" cy="5301574"/>
          </a:xfrm>
          <a:custGeom>
            <a:avLst/>
            <a:gdLst>
              <a:gd name="connsiteX0" fmla="*/ 10529840 w 10784135"/>
              <a:gd name="connsiteY0" fmla="*/ 4940547 h 5301574"/>
              <a:gd name="connsiteX1" fmla="*/ 10437106 w 10784135"/>
              <a:gd name="connsiteY1" fmla="*/ 5033281 h 5301574"/>
              <a:gd name="connsiteX2" fmla="*/ 10529840 w 10784135"/>
              <a:gd name="connsiteY2" fmla="*/ 5126015 h 5301574"/>
              <a:gd name="connsiteX3" fmla="*/ 10622574 w 10784135"/>
              <a:gd name="connsiteY3" fmla="*/ 5033281 h 5301574"/>
              <a:gd name="connsiteX4" fmla="*/ 10529840 w 10784135"/>
              <a:gd name="connsiteY4" fmla="*/ 4940547 h 5301574"/>
              <a:gd name="connsiteX5" fmla="*/ 236343 w 10784135"/>
              <a:gd name="connsiteY5" fmla="*/ 4940547 h 5301574"/>
              <a:gd name="connsiteX6" fmla="*/ 143609 w 10784135"/>
              <a:gd name="connsiteY6" fmla="*/ 5033281 h 5301574"/>
              <a:gd name="connsiteX7" fmla="*/ 236343 w 10784135"/>
              <a:gd name="connsiteY7" fmla="*/ 5126015 h 5301574"/>
              <a:gd name="connsiteX8" fmla="*/ 329077 w 10784135"/>
              <a:gd name="connsiteY8" fmla="*/ 5033281 h 5301574"/>
              <a:gd name="connsiteX9" fmla="*/ 236343 w 10784135"/>
              <a:gd name="connsiteY9" fmla="*/ 4940547 h 5301574"/>
              <a:gd name="connsiteX10" fmla="*/ 241230 w 10784135"/>
              <a:gd name="connsiteY10" fmla="*/ 117766 h 5301574"/>
              <a:gd name="connsiteX11" fmla="*/ 148496 w 10784135"/>
              <a:gd name="connsiteY11" fmla="*/ 210500 h 5301574"/>
              <a:gd name="connsiteX12" fmla="*/ 241230 w 10784135"/>
              <a:gd name="connsiteY12" fmla="*/ 303234 h 5301574"/>
              <a:gd name="connsiteX13" fmla="*/ 333965 w 10784135"/>
              <a:gd name="connsiteY13" fmla="*/ 210500 h 5301574"/>
              <a:gd name="connsiteX14" fmla="*/ 241230 w 10784135"/>
              <a:gd name="connsiteY14" fmla="*/ 117766 h 5301574"/>
              <a:gd name="connsiteX15" fmla="*/ 10529840 w 10784135"/>
              <a:gd name="connsiteY15" fmla="*/ 117766 h 5301574"/>
              <a:gd name="connsiteX16" fmla="*/ 10437106 w 10784135"/>
              <a:gd name="connsiteY16" fmla="*/ 210500 h 5301574"/>
              <a:gd name="connsiteX17" fmla="*/ 10529840 w 10784135"/>
              <a:gd name="connsiteY17" fmla="*/ 303234 h 5301574"/>
              <a:gd name="connsiteX18" fmla="*/ 10622574 w 10784135"/>
              <a:gd name="connsiteY18" fmla="*/ 210500 h 5301574"/>
              <a:gd name="connsiteX19" fmla="*/ 10529840 w 10784135"/>
              <a:gd name="connsiteY19" fmla="*/ 117766 h 5301574"/>
              <a:gd name="connsiteX20" fmla="*/ 212752 w 10784135"/>
              <a:gd name="connsiteY20" fmla="*/ 0 h 5301574"/>
              <a:gd name="connsiteX21" fmla="*/ 10571383 w 10784135"/>
              <a:gd name="connsiteY21" fmla="*/ 0 h 5301574"/>
              <a:gd name="connsiteX22" fmla="*/ 10784135 w 10784135"/>
              <a:gd name="connsiteY22" fmla="*/ 212752 h 5301574"/>
              <a:gd name="connsiteX23" fmla="*/ 10784135 w 10784135"/>
              <a:gd name="connsiteY23" fmla="*/ 5088822 h 5301574"/>
              <a:gd name="connsiteX24" fmla="*/ 10571383 w 10784135"/>
              <a:gd name="connsiteY24" fmla="*/ 5301574 h 5301574"/>
              <a:gd name="connsiteX25" fmla="*/ 212752 w 10784135"/>
              <a:gd name="connsiteY25" fmla="*/ 5301574 h 5301574"/>
              <a:gd name="connsiteX26" fmla="*/ 0 w 10784135"/>
              <a:gd name="connsiteY26" fmla="*/ 5088822 h 5301574"/>
              <a:gd name="connsiteX27" fmla="*/ 0 w 10784135"/>
              <a:gd name="connsiteY27" fmla="*/ 212752 h 5301574"/>
              <a:gd name="connsiteX28" fmla="*/ 212752 w 10784135"/>
              <a:gd name="connsiteY28" fmla="*/ 0 h 530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784135" h="5301574">
                <a:moveTo>
                  <a:pt x="10529840" y="4940547"/>
                </a:moveTo>
                <a:cubicBezTo>
                  <a:pt x="10478624" y="4940547"/>
                  <a:pt x="10437106" y="4982065"/>
                  <a:pt x="10437106" y="5033281"/>
                </a:cubicBezTo>
                <a:cubicBezTo>
                  <a:pt x="10437106" y="5084497"/>
                  <a:pt x="10478624" y="5126015"/>
                  <a:pt x="10529840" y="5126015"/>
                </a:cubicBezTo>
                <a:cubicBezTo>
                  <a:pt x="10581056" y="5126015"/>
                  <a:pt x="10622574" y="5084497"/>
                  <a:pt x="10622574" y="5033281"/>
                </a:cubicBezTo>
                <a:cubicBezTo>
                  <a:pt x="10622574" y="4982065"/>
                  <a:pt x="10581056" y="4940547"/>
                  <a:pt x="10529840" y="4940547"/>
                </a:cubicBezTo>
                <a:close/>
                <a:moveTo>
                  <a:pt x="236343" y="4940547"/>
                </a:moveTo>
                <a:cubicBezTo>
                  <a:pt x="185127" y="4940547"/>
                  <a:pt x="143609" y="4982065"/>
                  <a:pt x="143609" y="5033281"/>
                </a:cubicBezTo>
                <a:cubicBezTo>
                  <a:pt x="143609" y="5084497"/>
                  <a:pt x="185127" y="5126015"/>
                  <a:pt x="236343" y="5126015"/>
                </a:cubicBezTo>
                <a:cubicBezTo>
                  <a:pt x="287559" y="5126015"/>
                  <a:pt x="329077" y="5084497"/>
                  <a:pt x="329077" y="5033281"/>
                </a:cubicBezTo>
                <a:cubicBezTo>
                  <a:pt x="329077" y="4982065"/>
                  <a:pt x="287559" y="4940547"/>
                  <a:pt x="236343" y="4940547"/>
                </a:cubicBezTo>
                <a:close/>
                <a:moveTo>
                  <a:pt x="241230" y="117766"/>
                </a:moveTo>
                <a:cubicBezTo>
                  <a:pt x="190015" y="117766"/>
                  <a:pt x="148496" y="159284"/>
                  <a:pt x="148496" y="210500"/>
                </a:cubicBezTo>
                <a:cubicBezTo>
                  <a:pt x="148496" y="261716"/>
                  <a:pt x="190015" y="303234"/>
                  <a:pt x="241230" y="303234"/>
                </a:cubicBezTo>
                <a:cubicBezTo>
                  <a:pt x="292446" y="303234"/>
                  <a:pt x="333965" y="261716"/>
                  <a:pt x="333965" y="210500"/>
                </a:cubicBezTo>
                <a:cubicBezTo>
                  <a:pt x="333965" y="159284"/>
                  <a:pt x="292446" y="117766"/>
                  <a:pt x="241230" y="117766"/>
                </a:cubicBezTo>
                <a:close/>
                <a:moveTo>
                  <a:pt x="10529840" y="117766"/>
                </a:moveTo>
                <a:cubicBezTo>
                  <a:pt x="10478624" y="117766"/>
                  <a:pt x="10437106" y="159284"/>
                  <a:pt x="10437106" y="210500"/>
                </a:cubicBezTo>
                <a:cubicBezTo>
                  <a:pt x="10437106" y="261716"/>
                  <a:pt x="10478624" y="303234"/>
                  <a:pt x="10529840" y="303234"/>
                </a:cubicBezTo>
                <a:cubicBezTo>
                  <a:pt x="10581056" y="303234"/>
                  <a:pt x="10622574" y="261716"/>
                  <a:pt x="10622574" y="210500"/>
                </a:cubicBezTo>
                <a:cubicBezTo>
                  <a:pt x="10622574" y="159284"/>
                  <a:pt x="10581056" y="117766"/>
                  <a:pt x="10529840" y="117766"/>
                </a:cubicBezTo>
                <a:close/>
                <a:moveTo>
                  <a:pt x="212752" y="0"/>
                </a:moveTo>
                <a:lnTo>
                  <a:pt x="10571383" y="0"/>
                </a:lnTo>
                <a:cubicBezTo>
                  <a:pt x="10688883" y="0"/>
                  <a:pt x="10784135" y="95252"/>
                  <a:pt x="10784135" y="212752"/>
                </a:cubicBezTo>
                <a:lnTo>
                  <a:pt x="10784135" y="5088822"/>
                </a:lnTo>
                <a:cubicBezTo>
                  <a:pt x="10784135" y="5206322"/>
                  <a:pt x="10688883" y="5301574"/>
                  <a:pt x="10571383" y="5301574"/>
                </a:cubicBezTo>
                <a:lnTo>
                  <a:pt x="212752" y="5301574"/>
                </a:lnTo>
                <a:cubicBezTo>
                  <a:pt x="95252" y="5301574"/>
                  <a:pt x="0" y="5206322"/>
                  <a:pt x="0" y="5088822"/>
                </a:cubicBezTo>
                <a:lnTo>
                  <a:pt x="0" y="212752"/>
                </a:lnTo>
                <a:cubicBezTo>
                  <a:pt x="0" y="95252"/>
                  <a:pt x="95252" y="0"/>
                  <a:pt x="212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EC9BC5-62DA-8EE8-1C0B-0664D1F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26" t="19400" r="8049" b="34242"/>
          <a:stretch/>
        </p:blipFill>
        <p:spPr>
          <a:xfrm>
            <a:off x="3898811" y="1767721"/>
            <a:ext cx="4653216" cy="3391384"/>
          </a:xfrm>
          <a:prstGeom prst="rect">
            <a:avLst/>
          </a:prstGeom>
        </p:spPr>
      </p:pic>
      <p:sp>
        <p:nvSpPr>
          <p:cNvPr id="5" name="文本占位符 2">
            <a:extLst>
              <a:ext uri="{FF2B5EF4-FFF2-40B4-BE49-F238E27FC236}">
                <a16:creationId xmlns:a16="http://schemas.microsoft.com/office/drawing/2014/main" id="{E06A6C79-2132-BEDC-2172-26606EE4C0B5}"/>
              </a:ext>
            </a:extLst>
          </p:cNvPr>
          <p:cNvSpPr txBox="1">
            <a:spLocks/>
          </p:cNvSpPr>
          <p:nvPr/>
        </p:nvSpPr>
        <p:spPr>
          <a:xfrm>
            <a:off x="2417838" y="2501540"/>
            <a:ext cx="7615162" cy="203600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marL="0" indent="0" algn="ctr" defTabSz="6858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1500" b="1" u="none" strike="noStrike" kern="1200" cap="none" spc="15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15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89084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45F44-BE47-4E54-361B-583DCC9A5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19760A0-CB4E-8F02-5850-632FE49A3412}"/>
              </a:ext>
            </a:extLst>
          </p:cNvPr>
          <p:cNvSpPr/>
          <p:nvPr/>
        </p:nvSpPr>
        <p:spPr>
          <a:xfrm>
            <a:off x="1003534" y="1214749"/>
            <a:ext cx="10184932" cy="5195268"/>
          </a:xfrm>
          <a:prstGeom prst="roundRect">
            <a:avLst>
              <a:gd name="adj" fmla="val 6775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dir="13500000" sx="102000" sy="102000" algn="ctr" rotWithShape="0">
              <a:schemeClr val="tx1">
                <a:lumMod val="50000"/>
                <a:lumOff val="50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037A62-4A7F-3456-6ADE-6F7762101A37}"/>
              </a:ext>
            </a:extLst>
          </p:cNvPr>
          <p:cNvSpPr txBox="1"/>
          <p:nvPr/>
        </p:nvSpPr>
        <p:spPr>
          <a:xfrm>
            <a:off x="1965011" y="4512051"/>
            <a:ext cx="857344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目前标签手工制作存在误差、精度不够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可以继续增加更多的对比实验、尝试损失函数的改进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对模型的改进仍停留在拼接模块，未来可以针对项目问题提出更优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1AD0C3-77A3-9F43-A44F-26B5E162FF15}"/>
              </a:ext>
            </a:extLst>
          </p:cNvPr>
          <p:cNvSpPr txBox="1"/>
          <p:nvPr/>
        </p:nvSpPr>
        <p:spPr>
          <a:xfrm>
            <a:off x="4206460" y="257105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</a:t>
            </a:r>
            <a:r>
              <a:rPr lang="en-US" altLang="zh-CN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存在不足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333F124-B2D6-4CB9-A0A0-AD8AEB23D863}"/>
              </a:ext>
            </a:extLst>
          </p:cNvPr>
          <p:cNvGrpSpPr/>
          <p:nvPr/>
        </p:nvGrpSpPr>
        <p:grpSpPr>
          <a:xfrm>
            <a:off x="2646064" y="521832"/>
            <a:ext cx="678584" cy="151405"/>
            <a:chOff x="2909213" y="364612"/>
            <a:chExt cx="678584" cy="151405"/>
          </a:xfrm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D6031B7F-80F3-0EDF-6E6A-D79550476E75}"/>
                </a:ext>
              </a:extLst>
            </p:cNvPr>
            <p:cNvSpPr/>
            <p:nvPr userDrawn="1"/>
          </p:nvSpPr>
          <p:spPr>
            <a:xfrm flipV="1">
              <a:off x="341941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66DDCB69-4EC8-6C86-97C8-CE13B8621918}"/>
                </a:ext>
              </a:extLst>
            </p:cNvPr>
            <p:cNvSpPr/>
            <p:nvPr userDrawn="1"/>
          </p:nvSpPr>
          <p:spPr>
            <a:xfrm flipV="1">
              <a:off x="324934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C6AE7E2C-B808-9C28-49CE-5E4245A6E6CE}"/>
                </a:ext>
              </a:extLst>
            </p:cNvPr>
            <p:cNvSpPr/>
            <p:nvPr userDrawn="1"/>
          </p:nvSpPr>
          <p:spPr>
            <a:xfrm flipV="1">
              <a:off x="307927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DBE9889-9496-EAAC-B291-E09FB44B94CF}"/>
                </a:ext>
              </a:extLst>
            </p:cNvPr>
            <p:cNvSpPr/>
            <p:nvPr userDrawn="1"/>
          </p:nvSpPr>
          <p:spPr>
            <a:xfrm flipV="1">
              <a:off x="290921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BD47073-D207-14EA-5E06-EF88684BF593}"/>
              </a:ext>
            </a:extLst>
          </p:cNvPr>
          <p:cNvGrpSpPr/>
          <p:nvPr/>
        </p:nvGrpSpPr>
        <p:grpSpPr>
          <a:xfrm>
            <a:off x="8555871" y="521831"/>
            <a:ext cx="678584" cy="151405"/>
            <a:chOff x="8604203" y="364612"/>
            <a:chExt cx="678584" cy="151405"/>
          </a:xfrm>
        </p:grpSpPr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EAE7DDFD-2B1E-718A-8DB6-7B299F828DB4}"/>
                </a:ext>
              </a:extLst>
            </p:cNvPr>
            <p:cNvSpPr/>
            <p:nvPr userDrawn="1"/>
          </p:nvSpPr>
          <p:spPr>
            <a:xfrm flipH="1" flipV="1">
              <a:off x="860420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2DCBD1C6-C5A5-932E-0724-D35F6B765FA7}"/>
                </a:ext>
              </a:extLst>
            </p:cNvPr>
            <p:cNvSpPr/>
            <p:nvPr userDrawn="1"/>
          </p:nvSpPr>
          <p:spPr>
            <a:xfrm flipH="1" flipV="1">
              <a:off x="877426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02930288-6860-2938-504A-6090A9830FE0}"/>
                </a:ext>
              </a:extLst>
            </p:cNvPr>
            <p:cNvSpPr/>
            <p:nvPr userDrawn="1"/>
          </p:nvSpPr>
          <p:spPr>
            <a:xfrm flipH="1" flipV="1">
              <a:off x="894433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2CE7F922-ACA8-43E4-3AA4-29FA51A6B161}"/>
                </a:ext>
              </a:extLst>
            </p:cNvPr>
            <p:cNvSpPr/>
            <p:nvPr userDrawn="1"/>
          </p:nvSpPr>
          <p:spPr>
            <a:xfrm flipH="1" flipV="1">
              <a:off x="911440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1C982DE1-53B6-5CA8-CC33-A115B0041883}"/>
              </a:ext>
            </a:extLst>
          </p:cNvPr>
          <p:cNvCxnSpPr/>
          <p:nvPr/>
        </p:nvCxnSpPr>
        <p:spPr>
          <a:xfrm>
            <a:off x="3214777" y="922995"/>
            <a:ext cx="5341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B05A040-3864-DB79-8685-74B719898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1753067" y="1588886"/>
            <a:ext cx="4187201" cy="27457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2F8407-8452-4CE9-1283-00D486FD3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>
          <a:xfrm>
            <a:off x="6251734" y="1585156"/>
            <a:ext cx="4192891" cy="27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3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AC045-7D8A-1A97-A394-DAF7BB7C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1053576-E89B-FC24-BD34-872FA70D145C}"/>
              </a:ext>
            </a:extLst>
          </p:cNvPr>
          <p:cNvSpPr/>
          <p:nvPr/>
        </p:nvSpPr>
        <p:spPr>
          <a:xfrm>
            <a:off x="1003534" y="1214749"/>
            <a:ext cx="10184932" cy="5195268"/>
          </a:xfrm>
          <a:prstGeom prst="roundRect">
            <a:avLst>
              <a:gd name="adj" fmla="val 6775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dir="13500000" sx="102000" sy="102000" algn="ctr" rotWithShape="0">
              <a:schemeClr val="tx1">
                <a:lumMod val="50000"/>
                <a:lumOff val="50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16E58D9-21F2-4120-ABD3-6B80FEB40B10}"/>
              </a:ext>
            </a:extLst>
          </p:cNvPr>
          <p:cNvSpPr txBox="1"/>
          <p:nvPr/>
        </p:nvSpPr>
        <p:spPr>
          <a:xfrm>
            <a:off x="1869913" y="2006046"/>
            <a:ext cx="8573445" cy="557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辛俊蕙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1221001047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模型复现与改进、对比消融实验、数据标注、算法的设计与实现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王奕涵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1221001040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数据标注、经典模型代码查找、研究背景意义分析、研究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git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赵洁睿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1221002102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数据集分析、数据标注、数据集查找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赵恬雨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1221002103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主流模型分析、数据标注、汇报一次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</a:p>
          <a:p>
            <a:pPr algn="just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FFAC38-0C3E-3972-9CB7-D10533CF2783}"/>
              </a:ext>
            </a:extLst>
          </p:cNvPr>
          <p:cNvSpPr txBox="1"/>
          <p:nvPr/>
        </p:nvSpPr>
        <p:spPr>
          <a:xfrm>
            <a:off x="4206462" y="257105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</a:t>
            </a:r>
            <a:r>
              <a:rPr lang="en-US" altLang="zh-CN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小组分工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1FD38E-F7F1-E938-DBBC-646FAA342518}"/>
              </a:ext>
            </a:extLst>
          </p:cNvPr>
          <p:cNvGrpSpPr/>
          <p:nvPr/>
        </p:nvGrpSpPr>
        <p:grpSpPr>
          <a:xfrm>
            <a:off x="2646064" y="521832"/>
            <a:ext cx="678584" cy="151405"/>
            <a:chOff x="2909213" y="364612"/>
            <a:chExt cx="678584" cy="151405"/>
          </a:xfrm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C0ACACE0-5F89-0549-A076-675A0C91DCFC}"/>
                </a:ext>
              </a:extLst>
            </p:cNvPr>
            <p:cNvSpPr/>
            <p:nvPr userDrawn="1"/>
          </p:nvSpPr>
          <p:spPr>
            <a:xfrm flipV="1">
              <a:off x="341941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B210D356-F0AB-532D-8F95-5AE6B0059F14}"/>
                </a:ext>
              </a:extLst>
            </p:cNvPr>
            <p:cNvSpPr/>
            <p:nvPr userDrawn="1"/>
          </p:nvSpPr>
          <p:spPr>
            <a:xfrm flipV="1">
              <a:off x="324934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DC72F59F-74D9-DB68-CA1F-C446844EF04D}"/>
                </a:ext>
              </a:extLst>
            </p:cNvPr>
            <p:cNvSpPr/>
            <p:nvPr userDrawn="1"/>
          </p:nvSpPr>
          <p:spPr>
            <a:xfrm flipV="1">
              <a:off x="307927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6F0B45C7-B34A-3AA1-5A05-EF3CC8A98A28}"/>
                </a:ext>
              </a:extLst>
            </p:cNvPr>
            <p:cNvSpPr/>
            <p:nvPr userDrawn="1"/>
          </p:nvSpPr>
          <p:spPr>
            <a:xfrm flipV="1">
              <a:off x="290921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22BD786-8487-9159-DE26-21B776A0CF5B}"/>
              </a:ext>
            </a:extLst>
          </p:cNvPr>
          <p:cNvGrpSpPr/>
          <p:nvPr/>
        </p:nvGrpSpPr>
        <p:grpSpPr>
          <a:xfrm>
            <a:off x="8555871" y="521831"/>
            <a:ext cx="678584" cy="151405"/>
            <a:chOff x="8604203" y="364612"/>
            <a:chExt cx="678584" cy="151405"/>
          </a:xfrm>
        </p:grpSpPr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DF402428-C715-3BFD-7E0C-B2B0E0868852}"/>
                </a:ext>
              </a:extLst>
            </p:cNvPr>
            <p:cNvSpPr/>
            <p:nvPr userDrawn="1"/>
          </p:nvSpPr>
          <p:spPr>
            <a:xfrm flipH="1" flipV="1">
              <a:off x="860420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F43ECC1A-A2FB-582C-D5A8-1C8A6C728D95}"/>
                </a:ext>
              </a:extLst>
            </p:cNvPr>
            <p:cNvSpPr/>
            <p:nvPr userDrawn="1"/>
          </p:nvSpPr>
          <p:spPr>
            <a:xfrm flipH="1" flipV="1">
              <a:off x="877426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60904778-64CB-4682-CC9F-648AE4A61DE2}"/>
                </a:ext>
              </a:extLst>
            </p:cNvPr>
            <p:cNvSpPr/>
            <p:nvPr userDrawn="1"/>
          </p:nvSpPr>
          <p:spPr>
            <a:xfrm flipH="1" flipV="1">
              <a:off x="894433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7B0361A8-FCA7-FB8E-218D-A4BEC1010E7F}"/>
                </a:ext>
              </a:extLst>
            </p:cNvPr>
            <p:cNvSpPr/>
            <p:nvPr userDrawn="1"/>
          </p:nvSpPr>
          <p:spPr>
            <a:xfrm flipH="1" flipV="1">
              <a:off x="911440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9DA94B2-A0C7-F021-95B5-8FF26E8D3E79}"/>
              </a:ext>
            </a:extLst>
          </p:cNvPr>
          <p:cNvCxnSpPr/>
          <p:nvPr/>
        </p:nvCxnSpPr>
        <p:spPr>
          <a:xfrm>
            <a:off x="3214777" y="922995"/>
            <a:ext cx="5341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07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7A4F9-015A-1265-13E8-65AD18603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A0222C-3547-ED86-B5D7-2B9D47EA3055}"/>
              </a:ext>
            </a:extLst>
          </p:cNvPr>
          <p:cNvSpPr txBox="1"/>
          <p:nvPr/>
        </p:nvSpPr>
        <p:spPr>
          <a:xfrm>
            <a:off x="2114980" y="1999320"/>
            <a:ext cx="78021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9600" b="1" spc="300" dirty="0">
                <a:ln w="12700">
                  <a:gradFill>
                    <a:gsLst>
                      <a:gs pos="3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79000"/>
                        </a:schemeClr>
                      </a:gs>
                    </a:gsLst>
                    <a:lin ang="5400000" scaled="1"/>
                  </a:gradFill>
                </a:ln>
                <a:noFill/>
                <a:latin typeface="华文中宋" panose="02010600040101010101" pitchFamily="2" charset="-122"/>
                <a:ea typeface="华文中宋" panose="02010600040101010101" pitchFamily="2" charset="-122"/>
              </a:rPr>
              <a:t>重叠细胞识别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38EFBF-E971-910D-54FE-A5E1190AC44F}"/>
              </a:ext>
            </a:extLst>
          </p:cNvPr>
          <p:cNvSpPr txBox="1"/>
          <p:nvPr/>
        </p:nvSpPr>
        <p:spPr>
          <a:xfrm>
            <a:off x="2194932" y="1999320"/>
            <a:ext cx="78021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spc="300" dirty="0">
                <a:solidFill>
                  <a:prstClr val="white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重叠细胞识别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BA2FC5-5ABF-6B91-0CE0-6CC09A933D77}"/>
              </a:ext>
            </a:extLst>
          </p:cNvPr>
          <p:cNvSpPr txBox="1"/>
          <p:nvPr/>
        </p:nvSpPr>
        <p:spPr>
          <a:xfrm>
            <a:off x="1911399" y="5571009"/>
            <a:ext cx="836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OPPOSans M" panose="02010600030101010101" pitchFamily="18" charset="-122"/>
              </a:rPr>
              <a:t>汇报人：辛俊蕙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OPPOSans M" panose="0201060003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53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06B4CC3F-2EE5-767A-6E3D-F5759D9E1168}"/>
              </a:ext>
            </a:extLst>
          </p:cNvPr>
          <p:cNvSpPr/>
          <p:nvPr/>
        </p:nvSpPr>
        <p:spPr>
          <a:xfrm>
            <a:off x="706199" y="812626"/>
            <a:ext cx="10784135" cy="5301574"/>
          </a:xfrm>
          <a:custGeom>
            <a:avLst/>
            <a:gdLst>
              <a:gd name="connsiteX0" fmla="*/ 10529840 w 10784135"/>
              <a:gd name="connsiteY0" fmla="*/ 4940547 h 5301574"/>
              <a:gd name="connsiteX1" fmla="*/ 10437106 w 10784135"/>
              <a:gd name="connsiteY1" fmla="*/ 5033281 h 5301574"/>
              <a:gd name="connsiteX2" fmla="*/ 10529840 w 10784135"/>
              <a:gd name="connsiteY2" fmla="*/ 5126015 h 5301574"/>
              <a:gd name="connsiteX3" fmla="*/ 10622574 w 10784135"/>
              <a:gd name="connsiteY3" fmla="*/ 5033281 h 5301574"/>
              <a:gd name="connsiteX4" fmla="*/ 10529840 w 10784135"/>
              <a:gd name="connsiteY4" fmla="*/ 4940547 h 5301574"/>
              <a:gd name="connsiteX5" fmla="*/ 236343 w 10784135"/>
              <a:gd name="connsiteY5" fmla="*/ 4940547 h 5301574"/>
              <a:gd name="connsiteX6" fmla="*/ 143609 w 10784135"/>
              <a:gd name="connsiteY6" fmla="*/ 5033281 h 5301574"/>
              <a:gd name="connsiteX7" fmla="*/ 236343 w 10784135"/>
              <a:gd name="connsiteY7" fmla="*/ 5126015 h 5301574"/>
              <a:gd name="connsiteX8" fmla="*/ 329077 w 10784135"/>
              <a:gd name="connsiteY8" fmla="*/ 5033281 h 5301574"/>
              <a:gd name="connsiteX9" fmla="*/ 236343 w 10784135"/>
              <a:gd name="connsiteY9" fmla="*/ 4940547 h 5301574"/>
              <a:gd name="connsiteX10" fmla="*/ 241230 w 10784135"/>
              <a:gd name="connsiteY10" fmla="*/ 117766 h 5301574"/>
              <a:gd name="connsiteX11" fmla="*/ 148496 w 10784135"/>
              <a:gd name="connsiteY11" fmla="*/ 210500 h 5301574"/>
              <a:gd name="connsiteX12" fmla="*/ 241230 w 10784135"/>
              <a:gd name="connsiteY12" fmla="*/ 303234 h 5301574"/>
              <a:gd name="connsiteX13" fmla="*/ 333965 w 10784135"/>
              <a:gd name="connsiteY13" fmla="*/ 210500 h 5301574"/>
              <a:gd name="connsiteX14" fmla="*/ 241230 w 10784135"/>
              <a:gd name="connsiteY14" fmla="*/ 117766 h 5301574"/>
              <a:gd name="connsiteX15" fmla="*/ 10529840 w 10784135"/>
              <a:gd name="connsiteY15" fmla="*/ 117766 h 5301574"/>
              <a:gd name="connsiteX16" fmla="*/ 10437106 w 10784135"/>
              <a:gd name="connsiteY16" fmla="*/ 210500 h 5301574"/>
              <a:gd name="connsiteX17" fmla="*/ 10529840 w 10784135"/>
              <a:gd name="connsiteY17" fmla="*/ 303234 h 5301574"/>
              <a:gd name="connsiteX18" fmla="*/ 10622574 w 10784135"/>
              <a:gd name="connsiteY18" fmla="*/ 210500 h 5301574"/>
              <a:gd name="connsiteX19" fmla="*/ 10529840 w 10784135"/>
              <a:gd name="connsiteY19" fmla="*/ 117766 h 5301574"/>
              <a:gd name="connsiteX20" fmla="*/ 212752 w 10784135"/>
              <a:gd name="connsiteY20" fmla="*/ 0 h 5301574"/>
              <a:gd name="connsiteX21" fmla="*/ 10571383 w 10784135"/>
              <a:gd name="connsiteY21" fmla="*/ 0 h 5301574"/>
              <a:gd name="connsiteX22" fmla="*/ 10784135 w 10784135"/>
              <a:gd name="connsiteY22" fmla="*/ 212752 h 5301574"/>
              <a:gd name="connsiteX23" fmla="*/ 10784135 w 10784135"/>
              <a:gd name="connsiteY23" fmla="*/ 5088822 h 5301574"/>
              <a:gd name="connsiteX24" fmla="*/ 10571383 w 10784135"/>
              <a:gd name="connsiteY24" fmla="*/ 5301574 h 5301574"/>
              <a:gd name="connsiteX25" fmla="*/ 212752 w 10784135"/>
              <a:gd name="connsiteY25" fmla="*/ 5301574 h 5301574"/>
              <a:gd name="connsiteX26" fmla="*/ 0 w 10784135"/>
              <a:gd name="connsiteY26" fmla="*/ 5088822 h 5301574"/>
              <a:gd name="connsiteX27" fmla="*/ 0 w 10784135"/>
              <a:gd name="connsiteY27" fmla="*/ 212752 h 5301574"/>
              <a:gd name="connsiteX28" fmla="*/ 212752 w 10784135"/>
              <a:gd name="connsiteY28" fmla="*/ 0 h 530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784135" h="5301574">
                <a:moveTo>
                  <a:pt x="10529840" y="4940547"/>
                </a:moveTo>
                <a:cubicBezTo>
                  <a:pt x="10478624" y="4940547"/>
                  <a:pt x="10437106" y="4982065"/>
                  <a:pt x="10437106" y="5033281"/>
                </a:cubicBezTo>
                <a:cubicBezTo>
                  <a:pt x="10437106" y="5084497"/>
                  <a:pt x="10478624" y="5126015"/>
                  <a:pt x="10529840" y="5126015"/>
                </a:cubicBezTo>
                <a:cubicBezTo>
                  <a:pt x="10581056" y="5126015"/>
                  <a:pt x="10622574" y="5084497"/>
                  <a:pt x="10622574" y="5033281"/>
                </a:cubicBezTo>
                <a:cubicBezTo>
                  <a:pt x="10622574" y="4982065"/>
                  <a:pt x="10581056" y="4940547"/>
                  <a:pt x="10529840" y="4940547"/>
                </a:cubicBezTo>
                <a:close/>
                <a:moveTo>
                  <a:pt x="236343" y="4940547"/>
                </a:moveTo>
                <a:cubicBezTo>
                  <a:pt x="185127" y="4940547"/>
                  <a:pt x="143609" y="4982065"/>
                  <a:pt x="143609" y="5033281"/>
                </a:cubicBezTo>
                <a:cubicBezTo>
                  <a:pt x="143609" y="5084497"/>
                  <a:pt x="185127" y="5126015"/>
                  <a:pt x="236343" y="5126015"/>
                </a:cubicBezTo>
                <a:cubicBezTo>
                  <a:pt x="287559" y="5126015"/>
                  <a:pt x="329077" y="5084497"/>
                  <a:pt x="329077" y="5033281"/>
                </a:cubicBezTo>
                <a:cubicBezTo>
                  <a:pt x="329077" y="4982065"/>
                  <a:pt x="287559" y="4940547"/>
                  <a:pt x="236343" y="4940547"/>
                </a:cubicBezTo>
                <a:close/>
                <a:moveTo>
                  <a:pt x="241230" y="117766"/>
                </a:moveTo>
                <a:cubicBezTo>
                  <a:pt x="190015" y="117766"/>
                  <a:pt x="148496" y="159284"/>
                  <a:pt x="148496" y="210500"/>
                </a:cubicBezTo>
                <a:cubicBezTo>
                  <a:pt x="148496" y="261716"/>
                  <a:pt x="190015" y="303234"/>
                  <a:pt x="241230" y="303234"/>
                </a:cubicBezTo>
                <a:cubicBezTo>
                  <a:pt x="292446" y="303234"/>
                  <a:pt x="333965" y="261716"/>
                  <a:pt x="333965" y="210500"/>
                </a:cubicBezTo>
                <a:cubicBezTo>
                  <a:pt x="333965" y="159284"/>
                  <a:pt x="292446" y="117766"/>
                  <a:pt x="241230" y="117766"/>
                </a:cubicBezTo>
                <a:close/>
                <a:moveTo>
                  <a:pt x="10529840" y="117766"/>
                </a:moveTo>
                <a:cubicBezTo>
                  <a:pt x="10478624" y="117766"/>
                  <a:pt x="10437106" y="159284"/>
                  <a:pt x="10437106" y="210500"/>
                </a:cubicBezTo>
                <a:cubicBezTo>
                  <a:pt x="10437106" y="261716"/>
                  <a:pt x="10478624" y="303234"/>
                  <a:pt x="10529840" y="303234"/>
                </a:cubicBezTo>
                <a:cubicBezTo>
                  <a:pt x="10581056" y="303234"/>
                  <a:pt x="10622574" y="261716"/>
                  <a:pt x="10622574" y="210500"/>
                </a:cubicBezTo>
                <a:cubicBezTo>
                  <a:pt x="10622574" y="159284"/>
                  <a:pt x="10581056" y="117766"/>
                  <a:pt x="10529840" y="117766"/>
                </a:cubicBezTo>
                <a:close/>
                <a:moveTo>
                  <a:pt x="212752" y="0"/>
                </a:moveTo>
                <a:lnTo>
                  <a:pt x="10571383" y="0"/>
                </a:lnTo>
                <a:cubicBezTo>
                  <a:pt x="10688883" y="0"/>
                  <a:pt x="10784135" y="95252"/>
                  <a:pt x="10784135" y="212752"/>
                </a:cubicBezTo>
                <a:lnTo>
                  <a:pt x="10784135" y="5088822"/>
                </a:lnTo>
                <a:cubicBezTo>
                  <a:pt x="10784135" y="5206322"/>
                  <a:pt x="10688883" y="5301574"/>
                  <a:pt x="10571383" y="5301574"/>
                </a:cubicBezTo>
                <a:lnTo>
                  <a:pt x="212752" y="5301574"/>
                </a:lnTo>
                <a:cubicBezTo>
                  <a:pt x="95252" y="5301574"/>
                  <a:pt x="0" y="5206322"/>
                  <a:pt x="0" y="5088822"/>
                </a:cubicBezTo>
                <a:lnTo>
                  <a:pt x="0" y="212752"/>
                </a:lnTo>
                <a:cubicBezTo>
                  <a:pt x="0" y="95252"/>
                  <a:pt x="95252" y="0"/>
                  <a:pt x="212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BEA5C8-F52E-4920-AB10-048666C6C7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7213" t="19400" r="71862" b="34242"/>
          <a:stretch/>
        </p:blipFill>
        <p:spPr>
          <a:xfrm>
            <a:off x="3769392" y="1823851"/>
            <a:ext cx="4653216" cy="3391384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FAC514EF-2BC0-32BC-D914-0ECFFFED8C69}"/>
              </a:ext>
            </a:extLst>
          </p:cNvPr>
          <p:cNvSpPr txBox="1">
            <a:spLocks/>
          </p:cNvSpPr>
          <p:nvPr/>
        </p:nvSpPr>
        <p:spPr>
          <a:xfrm>
            <a:off x="2417838" y="2501540"/>
            <a:ext cx="7356324" cy="2036007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>
            <a:lvl1pPr marL="0" indent="0" algn="ctr" defTabSz="6858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1500" b="1" u="none" strike="noStrike" kern="1200" cap="none" spc="15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15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</p:spTree>
    <p:extLst>
      <p:ext uri="{BB962C8B-B14F-4D97-AF65-F5344CB8AC3E}">
        <p14:creationId xmlns:p14="http://schemas.microsoft.com/office/powerpoint/2010/main" val="376075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5A05348F-7C2E-D613-9BE5-1FDB3C201918}"/>
              </a:ext>
            </a:extLst>
          </p:cNvPr>
          <p:cNvSpPr txBox="1"/>
          <p:nvPr/>
        </p:nvSpPr>
        <p:spPr>
          <a:xfrm>
            <a:off x="3553228" y="257105"/>
            <a:ext cx="4774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项目背景</a:t>
            </a:r>
            <a:r>
              <a:rPr lang="en-US" altLang="zh-CN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</a:t>
            </a: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问题分析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81162A-3BD2-8BFF-C7CA-1ABBD5D0BFC9}"/>
              </a:ext>
            </a:extLst>
          </p:cNvPr>
          <p:cNvGrpSpPr/>
          <p:nvPr/>
        </p:nvGrpSpPr>
        <p:grpSpPr>
          <a:xfrm>
            <a:off x="2646064" y="521832"/>
            <a:ext cx="678584" cy="151405"/>
            <a:chOff x="2909213" y="364612"/>
            <a:chExt cx="678584" cy="151405"/>
          </a:xfrm>
        </p:grpSpPr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D5C95D4B-404D-FAE2-715E-F4D1DDC5DFD1}"/>
                </a:ext>
              </a:extLst>
            </p:cNvPr>
            <p:cNvSpPr/>
            <p:nvPr userDrawn="1"/>
          </p:nvSpPr>
          <p:spPr>
            <a:xfrm flipV="1">
              <a:off x="341941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18A9C980-A787-BCCB-4B6C-C5D3A3CF7E21}"/>
                </a:ext>
              </a:extLst>
            </p:cNvPr>
            <p:cNvSpPr/>
            <p:nvPr userDrawn="1"/>
          </p:nvSpPr>
          <p:spPr>
            <a:xfrm flipV="1">
              <a:off x="324934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35EAFE72-ADBB-B3DA-35B7-24DD90A8F833}"/>
                </a:ext>
              </a:extLst>
            </p:cNvPr>
            <p:cNvSpPr/>
            <p:nvPr userDrawn="1"/>
          </p:nvSpPr>
          <p:spPr>
            <a:xfrm flipV="1">
              <a:off x="307927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E91DDDDA-9CCA-D377-40CA-8BBD2677F4CE}"/>
                </a:ext>
              </a:extLst>
            </p:cNvPr>
            <p:cNvSpPr/>
            <p:nvPr userDrawn="1"/>
          </p:nvSpPr>
          <p:spPr>
            <a:xfrm flipV="1">
              <a:off x="290921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B22AE9D-6C98-4EC3-E1A7-781D14906BAC}"/>
              </a:ext>
            </a:extLst>
          </p:cNvPr>
          <p:cNvGrpSpPr/>
          <p:nvPr/>
        </p:nvGrpSpPr>
        <p:grpSpPr>
          <a:xfrm>
            <a:off x="8555871" y="521831"/>
            <a:ext cx="678584" cy="151405"/>
            <a:chOff x="8604203" y="364612"/>
            <a:chExt cx="678584" cy="151405"/>
          </a:xfrm>
        </p:grpSpPr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184C1F54-B774-0090-2651-0BDD133EF87F}"/>
                </a:ext>
              </a:extLst>
            </p:cNvPr>
            <p:cNvSpPr/>
            <p:nvPr userDrawn="1"/>
          </p:nvSpPr>
          <p:spPr>
            <a:xfrm flipH="1" flipV="1">
              <a:off x="860420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AB969D33-B60A-2990-67F1-44DFB2EF7204}"/>
                </a:ext>
              </a:extLst>
            </p:cNvPr>
            <p:cNvSpPr/>
            <p:nvPr userDrawn="1"/>
          </p:nvSpPr>
          <p:spPr>
            <a:xfrm flipH="1" flipV="1">
              <a:off x="877426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8FC65890-F19F-7161-65F9-345E106944E1}"/>
                </a:ext>
              </a:extLst>
            </p:cNvPr>
            <p:cNvSpPr/>
            <p:nvPr userDrawn="1"/>
          </p:nvSpPr>
          <p:spPr>
            <a:xfrm flipH="1" flipV="1">
              <a:off x="894433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B09E97D8-39AD-116C-E44A-968658CB6759}"/>
                </a:ext>
              </a:extLst>
            </p:cNvPr>
            <p:cNvSpPr/>
            <p:nvPr userDrawn="1"/>
          </p:nvSpPr>
          <p:spPr>
            <a:xfrm flipH="1" flipV="1">
              <a:off x="911440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589407B-D396-DD55-8016-CA48C0B111AF}"/>
              </a:ext>
            </a:extLst>
          </p:cNvPr>
          <p:cNvCxnSpPr/>
          <p:nvPr/>
        </p:nvCxnSpPr>
        <p:spPr>
          <a:xfrm>
            <a:off x="3214777" y="922995"/>
            <a:ext cx="5341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276DE47-36FD-7A0F-4D1C-213677108571}"/>
              </a:ext>
            </a:extLst>
          </p:cNvPr>
          <p:cNvGrpSpPr/>
          <p:nvPr/>
        </p:nvGrpSpPr>
        <p:grpSpPr>
          <a:xfrm>
            <a:off x="569908" y="1339127"/>
            <a:ext cx="5341094" cy="4997030"/>
            <a:chOff x="402234" y="1347077"/>
            <a:chExt cx="3802507" cy="4905172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D271CF7-41BB-39D4-95D3-FF967BF9E642}"/>
                </a:ext>
              </a:extLst>
            </p:cNvPr>
            <p:cNvSpPr/>
            <p:nvPr/>
          </p:nvSpPr>
          <p:spPr>
            <a:xfrm>
              <a:off x="402234" y="1347077"/>
              <a:ext cx="3802507" cy="4905172"/>
            </a:xfrm>
            <a:prstGeom prst="roundRect">
              <a:avLst>
                <a:gd name="adj" fmla="val 567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54CAF3D-B432-7C15-AEBA-71FF0A4F7EE5}"/>
                </a:ext>
              </a:extLst>
            </p:cNvPr>
            <p:cNvGrpSpPr/>
            <p:nvPr/>
          </p:nvGrpSpPr>
          <p:grpSpPr>
            <a:xfrm>
              <a:off x="558260" y="1671581"/>
              <a:ext cx="3441631" cy="584775"/>
              <a:chOff x="558260" y="1821483"/>
              <a:chExt cx="3441631" cy="584775"/>
            </a:xfrm>
          </p:grpSpPr>
          <p:sp>
            <p:nvSpPr>
              <p:cNvPr id="9" name="流程图: 决策 8">
                <a:extLst>
                  <a:ext uri="{FF2B5EF4-FFF2-40B4-BE49-F238E27FC236}">
                    <a16:creationId xmlns:a16="http://schemas.microsoft.com/office/drawing/2014/main" id="{41F406A1-EE9C-E842-F3F8-1E034AF8A0DB}"/>
                  </a:ext>
                </a:extLst>
              </p:cNvPr>
              <p:cNvSpPr/>
              <p:nvPr/>
            </p:nvSpPr>
            <p:spPr>
              <a:xfrm>
                <a:off x="558260" y="2360539"/>
                <a:ext cx="3441631" cy="45719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9A58567-07AE-8B82-6770-FC86F9E981CA}"/>
                  </a:ext>
                </a:extLst>
              </p:cNvPr>
              <p:cNvSpPr/>
              <p:nvPr/>
            </p:nvSpPr>
            <p:spPr>
              <a:xfrm>
                <a:off x="1136630" y="1821483"/>
                <a:ext cx="2541753" cy="453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schemeClr val="tx2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显微镜下细胞重叠的原因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6744751-700B-FF42-EFFB-E18522748991}"/>
              </a:ext>
            </a:extLst>
          </p:cNvPr>
          <p:cNvGrpSpPr/>
          <p:nvPr/>
        </p:nvGrpSpPr>
        <p:grpSpPr>
          <a:xfrm>
            <a:off x="6223775" y="1339126"/>
            <a:ext cx="5341094" cy="4997030"/>
            <a:chOff x="468882" y="1353646"/>
            <a:chExt cx="3802507" cy="490517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F5C26AAE-CF48-1476-03DC-033B198BAA1B}"/>
                </a:ext>
              </a:extLst>
            </p:cNvPr>
            <p:cNvSpPr/>
            <p:nvPr/>
          </p:nvSpPr>
          <p:spPr>
            <a:xfrm>
              <a:off x="468882" y="1353646"/>
              <a:ext cx="3802507" cy="4905172"/>
            </a:xfrm>
            <a:prstGeom prst="roundRect">
              <a:avLst>
                <a:gd name="adj" fmla="val 5673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77FBB82-072E-F1F6-98A5-1D54EE843A42}"/>
                </a:ext>
              </a:extLst>
            </p:cNvPr>
            <p:cNvGrpSpPr/>
            <p:nvPr/>
          </p:nvGrpSpPr>
          <p:grpSpPr>
            <a:xfrm>
              <a:off x="558260" y="1671581"/>
              <a:ext cx="3441631" cy="584775"/>
              <a:chOff x="558260" y="1821483"/>
              <a:chExt cx="3441631" cy="584775"/>
            </a:xfrm>
          </p:grpSpPr>
          <p:sp>
            <p:nvSpPr>
              <p:cNvPr id="29" name="流程图: 决策 28">
                <a:extLst>
                  <a:ext uri="{FF2B5EF4-FFF2-40B4-BE49-F238E27FC236}">
                    <a16:creationId xmlns:a16="http://schemas.microsoft.com/office/drawing/2014/main" id="{D271F063-6534-D818-4FF4-E3E495808947}"/>
                  </a:ext>
                </a:extLst>
              </p:cNvPr>
              <p:cNvSpPr/>
              <p:nvPr/>
            </p:nvSpPr>
            <p:spPr>
              <a:xfrm>
                <a:off x="558260" y="2360539"/>
                <a:ext cx="3441631" cy="45719"/>
              </a:xfrm>
              <a:prstGeom prst="flowChartDecisi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28B15D1-815D-450E-0BDF-FF5024C88DBD}"/>
                  </a:ext>
                </a:extLst>
              </p:cNvPr>
              <p:cNvSpPr/>
              <p:nvPr/>
            </p:nvSpPr>
            <p:spPr>
              <a:xfrm>
                <a:off x="1355750" y="1821483"/>
                <a:ext cx="2103520" cy="453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schemeClr val="tx2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重叠细胞识别的难点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  <p:graphicFrame>
          <p:nvGraphicFramePr>
            <p:cNvPr id="28" name="图表 27">
              <a:extLst>
                <a:ext uri="{FF2B5EF4-FFF2-40B4-BE49-F238E27FC236}">
                  <a16:creationId xmlns:a16="http://schemas.microsoft.com/office/drawing/2014/main" id="{B8E3A737-4215-2082-10A3-C2129F4F3589}"/>
                </a:ext>
              </a:extLst>
            </p:cNvPr>
            <p:cNvGraphicFramePr/>
            <p:nvPr/>
          </p:nvGraphicFramePr>
          <p:xfrm>
            <a:off x="640773" y="2333746"/>
            <a:ext cx="3350761" cy="27544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FCB6E61D-41D2-4899-5FFA-362A31A3EB57}"/>
              </a:ext>
            </a:extLst>
          </p:cNvPr>
          <p:cNvSpPr txBox="1"/>
          <p:nvPr/>
        </p:nvSpPr>
        <p:spPr>
          <a:xfrm>
            <a:off x="956931" y="4873920"/>
            <a:ext cx="4735434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细胞之间的重叠现象广泛存在于实际样本中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，由于细胞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排列紧密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层叠生长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，造成存在部分细胞重叠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8B73B72-E6BD-A83F-58F6-41D2BE4E17D2}"/>
              </a:ext>
            </a:extLst>
          </p:cNvPr>
          <p:cNvSpPr txBox="1"/>
          <p:nvPr/>
        </p:nvSpPr>
        <p:spPr>
          <a:xfrm>
            <a:off x="6493197" y="4873920"/>
            <a:ext cx="4802249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细胞图像中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染色深浅不一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，重叠区域颜色混合，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增加算法识别难度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，且部分区域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图像存在污染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干扰识别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D458AE2-E50F-CEFF-D9DD-68F11AB20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03" y="2461954"/>
            <a:ext cx="1844444" cy="241196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B37488B-B44A-386B-37BF-49DC2C304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19" y="2461954"/>
            <a:ext cx="1844444" cy="2411966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8A3F20B-149E-051C-AF42-E9C652C3A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30550" y="2048440"/>
            <a:ext cx="2432540" cy="318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5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5AD90003-54AD-C077-6FC1-2AB23424C4D1}"/>
              </a:ext>
            </a:extLst>
          </p:cNvPr>
          <p:cNvSpPr/>
          <p:nvPr/>
        </p:nvSpPr>
        <p:spPr>
          <a:xfrm>
            <a:off x="706199" y="835776"/>
            <a:ext cx="10784135" cy="5301574"/>
          </a:xfrm>
          <a:custGeom>
            <a:avLst/>
            <a:gdLst>
              <a:gd name="connsiteX0" fmla="*/ 10529840 w 10784135"/>
              <a:gd name="connsiteY0" fmla="*/ 4940547 h 5301574"/>
              <a:gd name="connsiteX1" fmla="*/ 10437106 w 10784135"/>
              <a:gd name="connsiteY1" fmla="*/ 5033281 h 5301574"/>
              <a:gd name="connsiteX2" fmla="*/ 10529840 w 10784135"/>
              <a:gd name="connsiteY2" fmla="*/ 5126015 h 5301574"/>
              <a:gd name="connsiteX3" fmla="*/ 10622574 w 10784135"/>
              <a:gd name="connsiteY3" fmla="*/ 5033281 h 5301574"/>
              <a:gd name="connsiteX4" fmla="*/ 10529840 w 10784135"/>
              <a:gd name="connsiteY4" fmla="*/ 4940547 h 5301574"/>
              <a:gd name="connsiteX5" fmla="*/ 236343 w 10784135"/>
              <a:gd name="connsiteY5" fmla="*/ 4940547 h 5301574"/>
              <a:gd name="connsiteX6" fmla="*/ 143609 w 10784135"/>
              <a:gd name="connsiteY6" fmla="*/ 5033281 h 5301574"/>
              <a:gd name="connsiteX7" fmla="*/ 236343 w 10784135"/>
              <a:gd name="connsiteY7" fmla="*/ 5126015 h 5301574"/>
              <a:gd name="connsiteX8" fmla="*/ 329077 w 10784135"/>
              <a:gd name="connsiteY8" fmla="*/ 5033281 h 5301574"/>
              <a:gd name="connsiteX9" fmla="*/ 236343 w 10784135"/>
              <a:gd name="connsiteY9" fmla="*/ 4940547 h 5301574"/>
              <a:gd name="connsiteX10" fmla="*/ 241230 w 10784135"/>
              <a:gd name="connsiteY10" fmla="*/ 117766 h 5301574"/>
              <a:gd name="connsiteX11" fmla="*/ 148496 w 10784135"/>
              <a:gd name="connsiteY11" fmla="*/ 210500 h 5301574"/>
              <a:gd name="connsiteX12" fmla="*/ 241230 w 10784135"/>
              <a:gd name="connsiteY12" fmla="*/ 303234 h 5301574"/>
              <a:gd name="connsiteX13" fmla="*/ 333965 w 10784135"/>
              <a:gd name="connsiteY13" fmla="*/ 210500 h 5301574"/>
              <a:gd name="connsiteX14" fmla="*/ 241230 w 10784135"/>
              <a:gd name="connsiteY14" fmla="*/ 117766 h 5301574"/>
              <a:gd name="connsiteX15" fmla="*/ 10529840 w 10784135"/>
              <a:gd name="connsiteY15" fmla="*/ 117766 h 5301574"/>
              <a:gd name="connsiteX16" fmla="*/ 10437106 w 10784135"/>
              <a:gd name="connsiteY16" fmla="*/ 210500 h 5301574"/>
              <a:gd name="connsiteX17" fmla="*/ 10529840 w 10784135"/>
              <a:gd name="connsiteY17" fmla="*/ 303234 h 5301574"/>
              <a:gd name="connsiteX18" fmla="*/ 10622574 w 10784135"/>
              <a:gd name="connsiteY18" fmla="*/ 210500 h 5301574"/>
              <a:gd name="connsiteX19" fmla="*/ 10529840 w 10784135"/>
              <a:gd name="connsiteY19" fmla="*/ 117766 h 5301574"/>
              <a:gd name="connsiteX20" fmla="*/ 212752 w 10784135"/>
              <a:gd name="connsiteY20" fmla="*/ 0 h 5301574"/>
              <a:gd name="connsiteX21" fmla="*/ 10571383 w 10784135"/>
              <a:gd name="connsiteY21" fmla="*/ 0 h 5301574"/>
              <a:gd name="connsiteX22" fmla="*/ 10784135 w 10784135"/>
              <a:gd name="connsiteY22" fmla="*/ 212752 h 5301574"/>
              <a:gd name="connsiteX23" fmla="*/ 10784135 w 10784135"/>
              <a:gd name="connsiteY23" fmla="*/ 5088822 h 5301574"/>
              <a:gd name="connsiteX24" fmla="*/ 10571383 w 10784135"/>
              <a:gd name="connsiteY24" fmla="*/ 5301574 h 5301574"/>
              <a:gd name="connsiteX25" fmla="*/ 212752 w 10784135"/>
              <a:gd name="connsiteY25" fmla="*/ 5301574 h 5301574"/>
              <a:gd name="connsiteX26" fmla="*/ 0 w 10784135"/>
              <a:gd name="connsiteY26" fmla="*/ 5088822 h 5301574"/>
              <a:gd name="connsiteX27" fmla="*/ 0 w 10784135"/>
              <a:gd name="connsiteY27" fmla="*/ 212752 h 5301574"/>
              <a:gd name="connsiteX28" fmla="*/ 212752 w 10784135"/>
              <a:gd name="connsiteY28" fmla="*/ 0 h 530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784135" h="5301574">
                <a:moveTo>
                  <a:pt x="10529840" y="4940547"/>
                </a:moveTo>
                <a:cubicBezTo>
                  <a:pt x="10478624" y="4940547"/>
                  <a:pt x="10437106" y="4982065"/>
                  <a:pt x="10437106" y="5033281"/>
                </a:cubicBezTo>
                <a:cubicBezTo>
                  <a:pt x="10437106" y="5084497"/>
                  <a:pt x="10478624" y="5126015"/>
                  <a:pt x="10529840" y="5126015"/>
                </a:cubicBezTo>
                <a:cubicBezTo>
                  <a:pt x="10581056" y="5126015"/>
                  <a:pt x="10622574" y="5084497"/>
                  <a:pt x="10622574" y="5033281"/>
                </a:cubicBezTo>
                <a:cubicBezTo>
                  <a:pt x="10622574" y="4982065"/>
                  <a:pt x="10581056" y="4940547"/>
                  <a:pt x="10529840" y="4940547"/>
                </a:cubicBezTo>
                <a:close/>
                <a:moveTo>
                  <a:pt x="236343" y="4940547"/>
                </a:moveTo>
                <a:cubicBezTo>
                  <a:pt x="185127" y="4940547"/>
                  <a:pt x="143609" y="4982065"/>
                  <a:pt x="143609" y="5033281"/>
                </a:cubicBezTo>
                <a:cubicBezTo>
                  <a:pt x="143609" y="5084497"/>
                  <a:pt x="185127" y="5126015"/>
                  <a:pt x="236343" y="5126015"/>
                </a:cubicBezTo>
                <a:cubicBezTo>
                  <a:pt x="287559" y="5126015"/>
                  <a:pt x="329077" y="5084497"/>
                  <a:pt x="329077" y="5033281"/>
                </a:cubicBezTo>
                <a:cubicBezTo>
                  <a:pt x="329077" y="4982065"/>
                  <a:pt x="287559" y="4940547"/>
                  <a:pt x="236343" y="4940547"/>
                </a:cubicBezTo>
                <a:close/>
                <a:moveTo>
                  <a:pt x="241230" y="117766"/>
                </a:moveTo>
                <a:cubicBezTo>
                  <a:pt x="190015" y="117766"/>
                  <a:pt x="148496" y="159284"/>
                  <a:pt x="148496" y="210500"/>
                </a:cubicBezTo>
                <a:cubicBezTo>
                  <a:pt x="148496" y="261716"/>
                  <a:pt x="190015" y="303234"/>
                  <a:pt x="241230" y="303234"/>
                </a:cubicBezTo>
                <a:cubicBezTo>
                  <a:pt x="292446" y="303234"/>
                  <a:pt x="333965" y="261716"/>
                  <a:pt x="333965" y="210500"/>
                </a:cubicBezTo>
                <a:cubicBezTo>
                  <a:pt x="333965" y="159284"/>
                  <a:pt x="292446" y="117766"/>
                  <a:pt x="241230" y="117766"/>
                </a:cubicBezTo>
                <a:close/>
                <a:moveTo>
                  <a:pt x="10529840" y="117766"/>
                </a:moveTo>
                <a:cubicBezTo>
                  <a:pt x="10478624" y="117766"/>
                  <a:pt x="10437106" y="159284"/>
                  <a:pt x="10437106" y="210500"/>
                </a:cubicBezTo>
                <a:cubicBezTo>
                  <a:pt x="10437106" y="261716"/>
                  <a:pt x="10478624" y="303234"/>
                  <a:pt x="10529840" y="303234"/>
                </a:cubicBezTo>
                <a:cubicBezTo>
                  <a:pt x="10581056" y="303234"/>
                  <a:pt x="10622574" y="261716"/>
                  <a:pt x="10622574" y="210500"/>
                </a:cubicBezTo>
                <a:cubicBezTo>
                  <a:pt x="10622574" y="159284"/>
                  <a:pt x="10581056" y="117766"/>
                  <a:pt x="10529840" y="117766"/>
                </a:cubicBezTo>
                <a:close/>
                <a:moveTo>
                  <a:pt x="212752" y="0"/>
                </a:moveTo>
                <a:lnTo>
                  <a:pt x="10571383" y="0"/>
                </a:lnTo>
                <a:cubicBezTo>
                  <a:pt x="10688883" y="0"/>
                  <a:pt x="10784135" y="95252"/>
                  <a:pt x="10784135" y="212752"/>
                </a:cubicBezTo>
                <a:lnTo>
                  <a:pt x="10784135" y="5088822"/>
                </a:lnTo>
                <a:cubicBezTo>
                  <a:pt x="10784135" y="5206322"/>
                  <a:pt x="10688883" y="5301574"/>
                  <a:pt x="10571383" y="5301574"/>
                </a:cubicBezTo>
                <a:lnTo>
                  <a:pt x="212752" y="5301574"/>
                </a:lnTo>
                <a:cubicBezTo>
                  <a:pt x="95252" y="5301574"/>
                  <a:pt x="0" y="5206322"/>
                  <a:pt x="0" y="5088822"/>
                </a:cubicBezTo>
                <a:lnTo>
                  <a:pt x="0" y="212752"/>
                </a:lnTo>
                <a:cubicBezTo>
                  <a:pt x="0" y="95252"/>
                  <a:pt x="95252" y="0"/>
                  <a:pt x="212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951DC6-2872-E04F-953C-FC8CBC2DD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6940" t="19400" r="52135" b="34242"/>
          <a:stretch/>
        </p:blipFill>
        <p:spPr>
          <a:xfrm>
            <a:off x="3769392" y="1823851"/>
            <a:ext cx="4653216" cy="3391384"/>
          </a:xfrm>
          <a:prstGeom prst="rect">
            <a:avLst/>
          </a:prstGeom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81556173-9EC3-6907-422F-827D1B685196}"/>
              </a:ext>
            </a:extLst>
          </p:cNvPr>
          <p:cNvSpPr txBox="1">
            <a:spLocks/>
          </p:cNvSpPr>
          <p:nvPr/>
        </p:nvSpPr>
        <p:spPr>
          <a:xfrm>
            <a:off x="2417838" y="2501540"/>
            <a:ext cx="7356324" cy="2036007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>
            <a:lvl1pPr marL="0" indent="0" algn="ctr" defTabSz="6858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1500" b="1" u="none" strike="noStrike" kern="1200" cap="none" spc="15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15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相关工作</a:t>
            </a:r>
          </a:p>
        </p:txBody>
      </p:sp>
    </p:spTree>
    <p:extLst>
      <p:ext uri="{BB962C8B-B14F-4D97-AF65-F5344CB8AC3E}">
        <p14:creationId xmlns:p14="http://schemas.microsoft.com/office/powerpoint/2010/main" val="199879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3F531-1040-EBB4-2EFA-E5355B690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8CF67C2-2255-09F9-B368-8F3212EC4CE0}"/>
              </a:ext>
            </a:extLst>
          </p:cNvPr>
          <p:cNvSpPr/>
          <p:nvPr/>
        </p:nvSpPr>
        <p:spPr>
          <a:xfrm>
            <a:off x="1003534" y="1214749"/>
            <a:ext cx="10184932" cy="5195268"/>
          </a:xfrm>
          <a:prstGeom prst="roundRect">
            <a:avLst>
              <a:gd name="adj" fmla="val 6775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dir="13500000" sx="102000" sy="102000" algn="ctr" rotWithShape="0">
              <a:schemeClr val="tx1">
                <a:lumMod val="50000"/>
                <a:lumOff val="50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DF500D3-F048-C588-7845-561DADF46920}"/>
              </a:ext>
            </a:extLst>
          </p:cNvPr>
          <p:cNvGrpSpPr/>
          <p:nvPr/>
        </p:nvGrpSpPr>
        <p:grpSpPr>
          <a:xfrm>
            <a:off x="4877264" y="1214750"/>
            <a:ext cx="5704232" cy="4014766"/>
            <a:chOff x="6716651" y="3769167"/>
            <a:chExt cx="6988874" cy="173884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D64C785-4143-2B39-E38C-65246C145100}"/>
                </a:ext>
              </a:extLst>
            </p:cNvPr>
            <p:cNvSpPr txBox="1"/>
            <p:nvPr/>
          </p:nvSpPr>
          <p:spPr>
            <a:xfrm>
              <a:off x="6716651" y="3769167"/>
              <a:ext cx="3665821" cy="286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YOLO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系列模型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6479C4-90FA-8903-245C-23E3937543D1}"/>
                </a:ext>
              </a:extLst>
            </p:cNvPr>
            <p:cNvSpPr txBox="1"/>
            <p:nvPr/>
          </p:nvSpPr>
          <p:spPr>
            <a:xfrm>
              <a:off x="8367779" y="4407187"/>
              <a:ext cx="5337746" cy="1100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YOLO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You Only Look Once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）系列是目标检测领域中极具影响力的算法家族，以其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速度快、精度高、可部署性强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著称。该系列通过单次前向传播同时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完成目标定位与分类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YOLOv1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演进至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YOLOv11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，持续引入新技术提升性能。</a:t>
              </a:r>
              <a:endPara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3A2C4AD-ECD2-346B-5993-34EA019D1D44}"/>
              </a:ext>
            </a:extLst>
          </p:cNvPr>
          <p:cNvSpPr txBox="1"/>
          <p:nvPr/>
        </p:nvSpPr>
        <p:spPr>
          <a:xfrm>
            <a:off x="3619758" y="257105"/>
            <a:ext cx="4641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相关工作</a:t>
            </a:r>
            <a:r>
              <a:rPr lang="en-US" altLang="zh-CN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相关模型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40E265C-9B59-BB5B-7548-AB180F62C5EC}"/>
              </a:ext>
            </a:extLst>
          </p:cNvPr>
          <p:cNvGrpSpPr/>
          <p:nvPr/>
        </p:nvGrpSpPr>
        <p:grpSpPr>
          <a:xfrm>
            <a:off x="2646064" y="521832"/>
            <a:ext cx="678584" cy="151405"/>
            <a:chOff x="2909213" y="364612"/>
            <a:chExt cx="678584" cy="151405"/>
          </a:xfrm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C72A1821-2AC0-382C-05AE-77E433E5848B}"/>
                </a:ext>
              </a:extLst>
            </p:cNvPr>
            <p:cNvSpPr/>
            <p:nvPr userDrawn="1"/>
          </p:nvSpPr>
          <p:spPr>
            <a:xfrm flipV="1">
              <a:off x="341941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84F2571C-2CAA-F5F8-E129-3A609469E4B1}"/>
                </a:ext>
              </a:extLst>
            </p:cNvPr>
            <p:cNvSpPr/>
            <p:nvPr userDrawn="1"/>
          </p:nvSpPr>
          <p:spPr>
            <a:xfrm flipV="1">
              <a:off x="324934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79831DBB-A454-CEBC-188E-51C447C86722}"/>
                </a:ext>
              </a:extLst>
            </p:cNvPr>
            <p:cNvSpPr/>
            <p:nvPr userDrawn="1"/>
          </p:nvSpPr>
          <p:spPr>
            <a:xfrm flipV="1">
              <a:off x="307927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8F51C47F-EC08-5A07-9C4D-7595B80BF7ED}"/>
                </a:ext>
              </a:extLst>
            </p:cNvPr>
            <p:cNvSpPr/>
            <p:nvPr userDrawn="1"/>
          </p:nvSpPr>
          <p:spPr>
            <a:xfrm flipV="1">
              <a:off x="290921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85D8358-A317-6C26-BB1E-BD38836BF539}"/>
              </a:ext>
            </a:extLst>
          </p:cNvPr>
          <p:cNvGrpSpPr/>
          <p:nvPr/>
        </p:nvGrpSpPr>
        <p:grpSpPr>
          <a:xfrm>
            <a:off x="8555871" y="521831"/>
            <a:ext cx="678584" cy="151405"/>
            <a:chOff x="8604203" y="364612"/>
            <a:chExt cx="678584" cy="151405"/>
          </a:xfrm>
        </p:grpSpPr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8B7217CF-FA4E-0AA8-1663-747DFD600C94}"/>
                </a:ext>
              </a:extLst>
            </p:cNvPr>
            <p:cNvSpPr/>
            <p:nvPr userDrawn="1"/>
          </p:nvSpPr>
          <p:spPr>
            <a:xfrm flipH="1" flipV="1">
              <a:off x="860420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B7293975-27F5-8E9F-B0B9-900DE1404EFE}"/>
                </a:ext>
              </a:extLst>
            </p:cNvPr>
            <p:cNvSpPr/>
            <p:nvPr userDrawn="1"/>
          </p:nvSpPr>
          <p:spPr>
            <a:xfrm flipH="1" flipV="1">
              <a:off x="877426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37354FE1-F16A-98EA-B86B-21C091A1E7FD}"/>
                </a:ext>
              </a:extLst>
            </p:cNvPr>
            <p:cNvSpPr/>
            <p:nvPr userDrawn="1"/>
          </p:nvSpPr>
          <p:spPr>
            <a:xfrm flipH="1" flipV="1">
              <a:off x="894433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DF449A08-A3D4-7565-E88F-51825FEB649B}"/>
                </a:ext>
              </a:extLst>
            </p:cNvPr>
            <p:cNvSpPr/>
            <p:nvPr userDrawn="1"/>
          </p:nvSpPr>
          <p:spPr>
            <a:xfrm flipH="1" flipV="1">
              <a:off x="911440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BD84EB6-5050-CA83-E448-AD3ADCE1EEE7}"/>
              </a:ext>
            </a:extLst>
          </p:cNvPr>
          <p:cNvCxnSpPr/>
          <p:nvPr/>
        </p:nvCxnSpPr>
        <p:spPr>
          <a:xfrm>
            <a:off x="3214777" y="922995"/>
            <a:ext cx="5341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YOLO11 沉浸式讲解 YOLOV11网络结构以及代码剖析-CSDN博客">
            <a:extLst>
              <a:ext uri="{FF2B5EF4-FFF2-40B4-BE49-F238E27FC236}">
                <a16:creationId xmlns:a16="http://schemas.microsoft.com/office/drawing/2014/main" id="{24BD4A31-EF84-F0D9-092A-BC9B2EB9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898" y="2057957"/>
            <a:ext cx="4479728" cy="398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A8585DF5-E237-6304-669B-9AA7E7CACBC7}"/>
              </a:ext>
            </a:extLst>
          </p:cNvPr>
          <p:cNvSpPr txBox="1"/>
          <p:nvPr/>
        </p:nvSpPr>
        <p:spPr>
          <a:xfrm>
            <a:off x="2765414" y="5177280"/>
            <a:ext cx="274116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YOLOV11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模型结构图</a:t>
            </a:r>
            <a:endParaRPr lang="en-US" altLang="zh-CN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71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3F531-1040-EBB4-2EFA-E5355B690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8CF67C2-2255-09F9-B368-8F3212EC4CE0}"/>
              </a:ext>
            </a:extLst>
          </p:cNvPr>
          <p:cNvSpPr/>
          <p:nvPr/>
        </p:nvSpPr>
        <p:spPr>
          <a:xfrm>
            <a:off x="621792" y="1213025"/>
            <a:ext cx="5252660" cy="5276106"/>
          </a:xfrm>
          <a:prstGeom prst="roundRect">
            <a:avLst>
              <a:gd name="adj" fmla="val 6775"/>
            </a:avLst>
          </a:prstGeom>
          <a:solidFill>
            <a:srgbClr val="F3F7FF"/>
          </a:solidFill>
          <a:ln>
            <a:noFill/>
          </a:ln>
          <a:effectLst>
            <a:outerShdw blurRad="63500" dir="13500000" sx="102000" sy="102000" algn="ctr" rotWithShape="0">
              <a:schemeClr val="tx1">
                <a:lumMod val="50000"/>
                <a:lumOff val="50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DF500D3-F048-C588-7845-561DADF46920}"/>
              </a:ext>
            </a:extLst>
          </p:cNvPr>
          <p:cNvGrpSpPr/>
          <p:nvPr/>
        </p:nvGrpSpPr>
        <p:grpSpPr>
          <a:xfrm>
            <a:off x="776021" y="1387422"/>
            <a:ext cx="4876512" cy="4796675"/>
            <a:chOff x="1948538" y="3841582"/>
            <a:chExt cx="5821246" cy="20768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D64C785-4143-2B39-E38C-65246C145100}"/>
                </a:ext>
              </a:extLst>
            </p:cNvPr>
            <p:cNvSpPr txBox="1"/>
            <p:nvPr/>
          </p:nvSpPr>
          <p:spPr>
            <a:xfrm>
              <a:off x="3136431" y="3841582"/>
              <a:ext cx="3665821" cy="286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通道注意力机制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66479C4-90FA-8903-245C-23E3937543D1}"/>
                </a:ext>
              </a:extLst>
            </p:cNvPr>
            <p:cNvSpPr txBox="1"/>
            <p:nvPr/>
          </p:nvSpPr>
          <p:spPr>
            <a:xfrm>
              <a:off x="1948538" y="5007061"/>
              <a:ext cx="5821246" cy="911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通道注意力机制是一种基于深度学习的特征优化方法，核心目标是通过显式建模特征通道之间的相互依赖关系，动态调整各通道的权重分布，从而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增强模型对关键特征的敏感性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，同时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抑制噪声或冗余通道的干扰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r>
                <a:rPr kumimoji="0" lang="zh-CN" altLang="en-US" sz="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kumimoji="0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5D0CA8-429D-047C-5117-B47328DE7419}"/>
              </a:ext>
            </a:extLst>
          </p:cNvPr>
          <p:cNvGrpSpPr/>
          <p:nvPr/>
        </p:nvGrpSpPr>
        <p:grpSpPr>
          <a:xfrm>
            <a:off x="6123558" y="1213024"/>
            <a:ext cx="5541527" cy="5276106"/>
            <a:chOff x="6677273" y="1828981"/>
            <a:chExt cx="4816019" cy="4625475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CCE95E2-ADDC-C500-B72E-03BEC8532077}"/>
                </a:ext>
              </a:extLst>
            </p:cNvPr>
            <p:cNvGrpSpPr/>
            <p:nvPr/>
          </p:nvGrpSpPr>
          <p:grpSpPr>
            <a:xfrm>
              <a:off x="6677273" y="1828981"/>
              <a:ext cx="4816019" cy="4625475"/>
              <a:chOff x="1728828" y="4021573"/>
              <a:chExt cx="6215355" cy="2029677"/>
            </a:xfrm>
            <a:grpFill/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9B09BDBF-B412-C883-E251-ABCD7BE79332}"/>
                  </a:ext>
                </a:extLst>
              </p:cNvPr>
              <p:cNvSpPr/>
              <p:nvPr/>
            </p:nvSpPr>
            <p:spPr>
              <a:xfrm>
                <a:off x="1728828" y="4021573"/>
                <a:ext cx="6215355" cy="2029677"/>
              </a:xfrm>
              <a:prstGeom prst="roundRect">
                <a:avLst>
                  <a:gd name="adj" fmla="val 6775"/>
                </a:avLst>
              </a:prstGeom>
              <a:grpFill/>
              <a:ln>
                <a:noFill/>
              </a:ln>
              <a:effectLst>
                <a:outerShdw blurRad="63500" dir="13500000" sx="102000" sy="102000" algn="ctr" rotWithShape="0">
                  <a:schemeClr val="tx1">
                    <a:lumMod val="50000"/>
                    <a:lumOff val="50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M" panose="00020600040101010101" pitchFamily="18" charset="-122"/>
                  <a:ea typeface="OPPOSans M" panose="00020600040101010101" pitchFamily="18" charset="-122"/>
                  <a:cs typeface="+mn-cs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F36526-6C5B-37E8-6CDD-19CE545F14E7}"/>
                  </a:ext>
                </a:extLst>
              </p:cNvPr>
              <p:cNvSpPr txBox="1"/>
              <p:nvPr/>
            </p:nvSpPr>
            <p:spPr>
              <a:xfrm>
                <a:off x="3647584" y="4068415"/>
                <a:ext cx="2759336" cy="25487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倒置残差模块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1A21E6-3F3A-53F1-ED70-8A80B05724F9}"/>
                  </a:ext>
                </a:extLst>
              </p:cNvPr>
              <p:cNvSpPr txBox="1"/>
              <p:nvPr/>
            </p:nvSpPr>
            <p:spPr>
              <a:xfrm>
                <a:off x="1925882" y="4343489"/>
                <a:ext cx="5821246" cy="49823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通过“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先升维、再进行深度可分离卷积、再降维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”的方式，在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减少参数和计算量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的同时保持良好的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特征表达能力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CD947D-3349-2B2B-2DBD-49B2AA8755FD}"/>
                </a:ext>
              </a:extLst>
            </p:cNvPr>
            <p:cNvSpPr txBox="1"/>
            <p:nvPr/>
          </p:nvSpPr>
          <p:spPr>
            <a:xfrm>
              <a:off x="6849073" y="5461826"/>
              <a:ext cx="4427726" cy="77118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相比传统残差模块，倒置结构更适合移动设备和嵌入式场景，常用于轻量化模型中</a:t>
              </a:r>
              <a:endParaRPr lang="en-US" altLang="zh-CN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7ACAAB3-4696-51AA-02B6-CF34E3C5A679}"/>
              </a:ext>
            </a:extLst>
          </p:cNvPr>
          <p:cNvSpPr txBox="1"/>
          <p:nvPr/>
        </p:nvSpPr>
        <p:spPr>
          <a:xfrm>
            <a:off x="3604530" y="257105"/>
            <a:ext cx="46714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相关工作</a:t>
            </a:r>
            <a:r>
              <a:rPr lang="en-US" altLang="zh-CN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4000" b="1" dirty="0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相关模块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3BEC027-CCE6-D41A-2A4D-767C58A318B6}"/>
              </a:ext>
            </a:extLst>
          </p:cNvPr>
          <p:cNvGrpSpPr/>
          <p:nvPr/>
        </p:nvGrpSpPr>
        <p:grpSpPr>
          <a:xfrm>
            <a:off x="2646064" y="521832"/>
            <a:ext cx="678584" cy="151405"/>
            <a:chOff x="2909213" y="364612"/>
            <a:chExt cx="678584" cy="151405"/>
          </a:xfrm>
        </p:grpSpPr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F3B9CBF3-0D4F-3FA3-9E42-D6F1CC9FBBE0}"/>
                </a:ext>
              </a:extLst>
            </p:cNvPr>
            <p:cNvSpPr/>
            <p:nvPr userDrawn="1"/>
          </p:nvSpPr>
          <p:spPr>
            <a:xfrm flipV="1">
              <a:off x="341941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9F6403D7-11C7-CCDB-0F43-AFEBAC9B3553}"/>
                </a:ext>
              </a:extLst>
            </p:cNvPr>
            <p:cNvSpPr/>
            <p:nvPr userDrawn="1"/>
          </p:nvSpPr>
          <p:spPr>
            <a:xfrm flipV="1">
              <a:off x="324934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E1515232-CE5F-DEC1-FECB-6FAB6053B3B5}"/>
                </a:ext>
              </a:extLst>
            </p:cNvPr>
            <p:cNvSpPr/>
            <p:nvPr userDrawn="1"/>
          </p:nvSpPr>
          <p:spPr>
            <a:xfrm flipV="1">
              <a:off x="307927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7708DDAC-BE91-7ECB-FFFA-2791A68E1B0A}"/>
                </a:ext>
              </a:extLst>
            </p:cNvPr>
            <p:cNvSpPr/>
            <p:nvPr userDrawn="1"/>
          </p:nvSpPr>
          <p:spPr>
            <a:xfrm flipV="1">
              <a:off x="290921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2DE21A4-AC5E-0B27-8E77-3102B315E872}"/>
              </a:ext>
            </a:extLst>
          </p:cNvPr>
          <p:cNvGrpSpPr/>
          <p:nvPr/>
        </p:nvGrpSpPr>
        <p:grpSpPr>
          <a:xfrm>
            <a:off x="8555871" y="521831"/>
            <a:ext cx="678584" cy="151405"/>
            <a:chOff x="8604203" y="364612"/>
            <a:chExt cx="678584" cy="151405"/>
          </a:xfrm>
        </p:grpSpPr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B8967CE4-7C60-CC10-36EF-FE6F98C4F9D9}"/>
                </a:ext>
              </a:extLst>
            </p:cNvPr>
            <p:cNvSpPr/>
            <p:nvPr userDrawn="1"/>
          </p:nvSpPr>
          <p:spPr>
            <a:xfrm flipH="1" flipV="1">
              <a:off x="860420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9718698C-5964-474D-93DC-BEB371F30ACE}"/>
                </a:ext>
              </a:extLst>
            </p:cNvPr>
            <p:cNvSpPr/>
            <p:nvPr userDrawn="1"/>
          </p:nvSpPr>
          <p:spPr>
            <a:xfrm flipH="1" flipV="1">
              <a:off x="877426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88173912-FDAE-065E-0ED9-90F973906744}"/>
                </a:ext>
              </a:extLst>
            </p:cNvPr>
            <p:cNvSpPr/>
            <p:nvPr userDrawn="1"/>
          </p:nvSpPr>
          <p:spPr>
            <a:xfrm flipH="1" flipV="1">
              <a:off x="894433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45EB0A72-238F-B2CC-DBAF-3B25B6F5550F}"/>
                </a:ext>
              </a:extLst>
            </p:cNvPr>
            <p:cNvSpPr/>
            <p:nvPr userDrawn="1"/>
          </p:nvSpPr>
          <p:spPr>
            <a:xfrm flipH="1" flipV="1">
              <a:off x="911440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452585A-E2A3-0577-4B6E-D3F990CDF7A0}"/>
              </a:ext>
            </a:extLst>
          </p:cNvPr>
          <p:cNvCxnSpPr/>
          <p:nvPr/>
        </p:nvCxnSpPr>
        <p:spPr>
          <a:xfrm>
            <a:off x="3214777" y="922995"/>
            <a:ext cx="5341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">
            <a:extLst>
              <a:ext uri="{FF2B5EF4-FFF2-40B4-BE49-F238E27FC236}">
                <a16:creationId xmlns:a16="http://schemas.microsoft.com/office/drawing/2014/main" id="{63295206-92B7-DE4F-A26D-29D2B6082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57" y="23348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BFF90227-9D01-25C1-AB58-58D6C9555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520840"/>
              </p:ext>
            </p:extLst>
          </p:nvPr>
        </p:nvGraphicFramePr>
        <p:xfrm>
          <a:off x="740231" y="2370846"/>
          <a:ext cx="5015781" cy="133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739927" imgH="990523" progId="Visio.Drawing.15">
                  <p:embed/>
                </p:oleObj>
              </mc:Choice>
              <mc:Fallback>
                <p:oleObj name="Visio" r:id="rId2" imgW="3739927" imgH="99052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231" y="2370846"/>
                        <a:ext cx="5015781" cy="13339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 descr="MobileNetV2（2019）论文笔记_倒置残差结构-CSDN博客">
            <a:extLst>
              <a:ext uri="{FF2B5EF4-FFF2-40B4-BE49-F238E27FC236}">
                <a16:creationId xmlns:a16="http://schemas.microsoft.com/office/drawing/2014/main" id="{B1F0AE59-BD5E-A46B-192C-CEC197E25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88" y="3583734"/>
            <a:ext cx="5015781" cy="150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7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27F1AC7-9BF8-F9BB-F68B-6589F13FFA36}"/>
              </a:ext>
            </a:extLst>
          </p:cNvPr>
          <p:cNvSpPr/>
          <p:nvPr/>
        </p:nvSpPr>
        <p:spPr>
          <a:xfrm>
            <a:off x="706199" y="812626"/>
            <a:ext cx="10784135" cy="5301574"/>
          </a:xfrm>
          <a:custGeom>
            <a:avLst/>
            <a:gdLst>
              <a:gd name="connsiteX0" fmla="*/ 10529840 w 10784135"/>
              <a:gd name="connsiteY0" fmla="*/ 4940547 h 5301574"/>
              <a:gd name="connsiteX1" fmla="*/ 10437106 w 10784135"/>
              <a:gd name="connsiteY1" fmla="*/ 5033281 h 5301574"/>
              <a:gd name="connsiteX2" fmla="*/ 10529840 w 10784135"/>
              <a:gd name="connsiteY2" fmla="*/ 5126015 h 5301574"/>
              <a:gd name="connsiteX3" fmla="*/ 10622574 w 10784135"/>
              <a:gd name="connsiteY3" fmla="*/ 5033281 h 5301574"/>
              <a:gd name="connsiteX4" fmla="*/ 10529840 w 10784135"/>
              <a:gd name="connsiteY4" fmla="*/ 4940547 h 5301574"/>
              <a:gd name="connsiteX5" fmla="*/ 236343 w 10784135"/>
              <a:gd name="connsiteY5" fmla="*/ 4940547 h 5301574"/>
              <a:gd name="connsiteX6" fmla="*/ 143609 w 10784135"/>
              <a:gd name="connsiteY6" fmla="*/ 5033281 h 5301574"/>
              <a:gd name="connsiteX7" fmla="*/ 236343 w 10784135"/>
              <a:gd name="connsiteY7" fmla="*/ 5126015 h 5301574"/>
              <a:gd name="connsiteX8" fmla="*/ 329077 w 10784135"/>
              <a:gd name="connsiteY8" fmla="*/ 5033281 h 5301574"/>
              <a:gd name="connsiteX9" fmla="*/ 236343 w 10784135"/>
              <a:gd name="connsiteY9" fmla="*/ 4940547 h 5301574"/>
              <a:gd name="connsiteX10" fmla="*/ 241230 w 10784135"/>
              <a:gd name="connsiteY10" fmla="*/ 117766 h 5301574"/>
              <a:gd name="connsiteX11" fmla="*/ 148496 w 10784135"/>
              <a:gd name="connsiteY11" fmla="*/ 210500 h 5301574"/>
              <a:gd name="connsiteX12" fmla="*/ 241230 w 10784135"/>
              <a:gd name="connsiteY12" fmla="*/ 303234 h 5301574"/>
              <a:gd name="connsiteX13" fmla="*/ 333965 w 10784135"/>
              <a:gd name="connsiteY13" fmla="*/ 210500 h 5301574"/>
              <a:gd name="connsiteX14" fmla="*/ 241230 w 10784135"/>
              <a:gd name="connsiteY14" fmla="*/ 117766 h 5301574"/>
              <a:gd name="connsiteX15" fmla="*/ 10529840 w 10784135"/>
              <a:gd name="connsiteY15" fmla="*/ 117766 h 5301574"/>
              <a:gd name="connsiteX16" fmla="*/ 10437106 w 10784135"/>
              <a:gd name="connsiteY16" fmla="*/ 210500 h 5301574"/>
              <a:gd name="connsiteX17" fmla="*/ 10529840 w 10784135"/>
              <a:gd name="connsiteY17" fmla="*/ 303234 h 5301574"/>
              <a:gd name="connsiteX18" fmla="*/ 10622574 w 10784135"/>
              <a:gd name="connsiteY18" fmla="*/ 210500 h 5301574"/>
              <a:gd name="connsiteX19" fmla="*/ 10529840 w 10784135"/>
              <a:gd name="connsiteY19" fmla="*/ 117766 h 5301574"/>
              <a:gd name="connsiteX20" fmla="*/ 212752 w 10784135"/>
              <a:gd name="connsiteY20" fmla="*/ 0 h 5301574"/>
              <a:gd name="connsiteX21" fmla="*/ 10571383 w 10784135"/>
              <a:gd name="connsiteY21" fmla="*/ 0 h 5301574"/>
              <a:gd name="connsiteX22" fmla="*/ 10784135 w 10784135"/>
              <a:gd name="connsiteY22" fmla="*/ 212752 h 5301574"/>
              <a:gd name="connsiteX23" fmla="*/ 10784135 w 10784135"/>
              <a:gd name="connsiteY23" fmla="*/ 5088822 h 5301574"/>
              <a:gd name="connsiteX24" fmla="*/ 10571383 w 10784135"/>
              <a:gd name="connsiteY24" fmla="*/ 5301574 h 5301574"/>
              <a:gd name="connsiteX25" fmla="*/ 212752 w 10784135"/>
              <a:gd name="connsiteY25" fmla="*/ 5301574 h 5301574"/>
              <a:gd name="connsiteX26" fmla="*/ 0 w 10784135"/>
              <a:gd name="connsiteY26" fmla="*/ 5088822 h 5301574"/>
              <a:gd name="connsiteX27" fmla="*/ 0 w 10784135"/>
              <a:gd name="connsiteY27" fmla="*/ 212752 h 5301574"/>
              <a:gd name="connsiteX28" fmla="*/ 212752 w 10784135"/>
              <a:gd name="connsiteY28" fmla="*/ 0 h 530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784135" h="5301574">
                <a:moveTo>
                  <a:pt x="10529840" y="4940547"/>
                </a:moveTo>
                <a:cubicBezTo>
                  <a:pt x="10478624" y="4940547"/>
                  <a:pt x="10437106" y="4982065"/>
                  <a:pt x="10437106" y="5033281"/>
                </a:cubicBezTo>
                <a:cubicBezTo>
                  <a:pt x="10437106" y="5084497"/>
                  <a:pt x="10478624" y="5126015"/>
                  <a:pt x="10529840" y="5126015"/>
                </a:cubicBezTo>
                <a:cubicBezTo>
                  <a:pt x="10581056" y="5126015"/>
                  <a:pt x="10622574" y="5084497"/>
                  <a:pt x="10622574" y="5033281"/>
                </a:cubicBezTo>
                <a:cubicBezTo>
                  <a:pt x="10622574" y="4982065"/>
                  <a:pt x="10581056" y="4940547"/>
                  <a:pt x="10529840" y="4940547"/>
                </a:cubicBezTo>
                <a:close/>
                <a:moveTo>
                  <a:pt x="236343" y="4940547"/>
                </a:moveTo>
                <a:cubicBezTo>
                  <a:pt x="185127" y="4940547"/>
                  <a:pt x="143609" y="4982065"/>
                  <a:pt x="143609" y="5033281"/>
                </a:cubicBezTo>
                <a:cubicBezTo>
                  <a:pt x="143609" y="5084497"/>
                  <a:pt x="185127" y="5126015"/>
                  <a:pt x="236343" y="5126015"/>
                </a:cubicBezTo>
                <a:cubicBezTo>
                  <a:pt x="287559" y="5126015"/>
                  <a:pt x="329077" y="5084497"/>
                  <a:pt x="329077" y="5033281"/>
                </a:cubicBezTo>
                <a:cubicBezTo>
                  <a:pt x="329077" y="4982065"/>
                  <a:pt x="287559" y="4940547"/>
                  <a:pt x="236343" y="4940547"/>
                </a:cubicBezTo>
                <a:close/>
                <a:moveTo>
                  <a:pt x="241230" y="117766"/>
                </a:moveTo>
                <a:cubicBezTo>
                  <a:pt x="190015" y="117766"/>
                  <a:pt x="148496" y="159284"/>
                  <a:pt x="148496" y="210500"/>
                </a:cubicBezTo>
                <a:cubicBezTo>
                  <a:pt x="148496" y="261716"/>
                  <a:pt x="190015" y="303234"/>
                  <a:pt x="241230" y="303234"/>
                </a:cubicBezTo>
                <a:cubicBezTo>
                  <a:pt x="292446" y="303234"/>
                  <a:pt x="333965" y="261716"/>
                  <a:pt x="333965" y="210500"/>
                </a:cubicBezTo>
                <a:cubicBezTo>
                  <a:pt x="333965" y="159284"/>
                  <a:pt x="292446" y="117766"/>
                  <a:pt x="241230" y="117766"/>
                </a:cubicBezTo>
                <a:close/>
                <a:moveTo>
                  <a:pt x="10529840" y="117766"/>
                </a:moveTo>
                <a:cubicBezTo>
                  <a:pt x="10478624" y="117766"/>
                  <a:pt x="10437106" y="159284"/>
                  <a:pt x="10437106" y="210500"/>
                </a:cubicBezTo>
                <a:cubicBezTo>
                  <a:pt x="10437106" y="261716"/>
                  <a:pt x="10478624" y="303234"/>
                  <a:pt x="10529840" y="303234"/>
                </a:cubicBezTo>
                <a:cubicBezTo>
                  <a:pt x="10581056" y="303234"/>
                  <a:pt x="10622574" y="261716"/>
                  <a:pt x="10622574" y="210500"/>
                </a:cubicBezTo>
                <a:cubicBezTo>
                  <a:pt x="10622574" y="159284"/>
                  <a:pt x="10581056" y="117766"/>
                  <a:pt x="10529840" y="117766"/>
                </a:cubicBezTo>
                <a:close/>
                <a:moveTo>
                  <a:pt x="212752" y="0"/>
                </a:moveTo>
                <a:lnTo>
                  <a:pt x="10571383" y="0"/>
                </a:lnTo>
                <a:cubicBezTo>
                  <a:pt x="10688883" y="0"/>
                  <a:pt x="10784135" y="95252"/>
                  <a:pt x="10784135" y="212752"/>
                </a:cubicBezTo>
                <a:lnTo>
                  <a:pt x="10784135" y="5088822"/>
                </a:lnTo>
                <a:cubicBezTo>
                  <a:pt x="10784135" y="5206322"/>
                  <a:pt x="10688883" y="5301574"/>
                  <a:pt x="10571383" y="5301574"/>
                </a:cubicBezTo>
                <a:lnTo>
                  <a:pt x="212752" y="5301574"/>
                </a:lnTo>
                <a:cubicBezTo>
                  <a:pt x="95252" y="5301574"/>
                  <a:pt x="0" y="5206322"/>
                  <a:pt x="0" y="5088822"/>
                </a:cubicBezTo>
                <a:lnTo>
                  <a:pt x="0" y="212752"/>
                </a:lnTo>
                <a:cubicBezTo>
                  <a:pt x="0" y="95252"/>
                  <a:pt x="95252" y="0"/>
                  <a:pt x="212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DEDA5-6D9B-9405-B78B-5EF396988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48020" t="19400" r="31055" b="34242"/>
          <a:stretch/>
        </p:blipFill>
        <p:spPr>
          <a:xfrm>
            <a:off x="3652424" y="1823851"/>
            <a:ext cx="4653216" cy="3391384"/>
          </a:xfrm>
          <a:prstGeom prst="rect">
            <a:avLst/>
          </a:prstGeom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EE2F0725-564E-7219-C35A-1ECD83ADD70C}"/>
              </a:ext>
            </a:extLst>
          </p:cNvPr>
          <p:cNvSpPr txBox="1">
            <a:spLocks/>
          </p:cNvSpPr>
          <p:nvPr/>
        </p:nvSpPr>
        <p:spPr>
          <a:xfrm>
            <a:off x="2264746" y="2501539"/>
            <a:ext cx="7662508" cy="2036007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lvl1pPr marL="0" indent="0" algn="ctr" defTabSz="6858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1500" b="1" u="none" strike="noStrike" kern="1200" cap="none" spc="150" normalizeH="0" baseline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15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数据及实验</a:t>
            </a:r>
          </a:p>
        </p:txBody>
      </p:sp>
    </p:spTree>
    <p:extLst>
      <p:ext uri="{BB962C8B-B14F-4D97-AF65-F5344CB8AC3E}">
        <p14:creationId xmlns:p14="http://schemas.microsoft.com/office/powerpoint/2010/main" val="1976899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5060B22-CBF0-05E2-FBC1-09ED9A0AB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355" t="79078" r="8967" b="615"/>
          <a:stretch/>
        </p:blipFill>
        <p:spPr>
          <a:xfrm>
            <a:off x="0" y="5164385"/>
            <a:ext cx="12192000" cy="16936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838AB6-4B6C-51F4-F118-0212202B946C}"/>
              </a:ext>
            </a:extLst>
          </p:cNvPr>
          <p:cNvSpPr txBox="1"/>
          <p:nvPr/>
        </p:nvSpPr>
        <p:spPr>
          <a:xfrm>
            <a:off x="3796100" y="25710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数据集介绍与制作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6776EA5-EF19-9AE2-E34A-3B47525BB8B9}"/>
              </a:ext>
            </a:extLst>
          </p:cNvPr>
          <p:cNvGrpSpPr/>
          <p:nvPr/>
        </p:nvGrpSpPr>
        <p:grpSpPr>
          <a:xfrm>
            <a:off x="2646064" y="521832"/>
            <a:ext cx="678584" cy="151405"/>
            <a:chOff x="2909213" y="364612"/>
            <a:chExt cx="678584" cy="151405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F9A7B7A2-D550-030B-201F-C460DDAAF936}"/>
                </a:ext>
              </a:extLst>
            </p:cNvPr>
            <p:cNvSpPr/>
            <p:nvPr userDrawn="1"/>
          </p:nvSpPr>
          <p:spPr>
            <a:xfrm flipV="1">
              <a:off x="341941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0EFE5347-3A50-BA12-94E0-B44019C904C2}"/>
                </a:ext>
              </a:extLst>
            </p:cNvPr>
            <p:cNvSpPr/>
            <p:nvPr userDrawn="1"/>
          </p:nvSpPr>
          <p:spPr>
            <a:xfrm flipV="1">
              <a:off x="324934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BA610BC7-A0A2-7D59-202B-FF0992A872F5}"/>
                </a:ext>
              </a:extLst>
            </p:cNvPr>
            <p:cNvSpPr/>
            <p:nvPr userDrawn="1"/>
          </p:nvSpPr>
          <p:spPr>
            <a:xfrm flipV="1">
              <a:off x="307927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1F3E0A67-CDC9-4D05-F641-7D85DC13AF95}"/>
                </a:ext>
              </a:extLst>
            </p:cNvPr>
            <p:cNvSpPr/>
            <p:nvPr userDrawn="1"/>
          </p:nvSpPr>
          <p:spPr>
            <a:xfrm flipV="1">
              <a:off x="290921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4304F3-FEC3-B644-2E74-A885575D56A5}"/>
              </a:ext>
            </a:extLst>
          </p:cNvPr>
          <p:cNvGrpSpPr/>
          <p:nvPr/>
        </p:nvGrpSpPr>
        <p:grpSpPr>
          <a:xfrm>
            <a:off x="8555871" y="521831"/>
            <a:ext cx="678584" cy="151405"/>
            <a:chOff x="8604203" y="364612"/>
            <a:chExt cx="678584" cy="151405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89B1CD8B-756C-11E1-8117-82910BEE9841}"/>
                </a:ext>
              </a:extLst>
            </p:cNvPr>
            <p:cNvSpPr/>
            <p:nvPr userDrawn="1"/>
          </p:nvSpPr>
          <p:spPr>
            <a:xfrm flipH="1" flipV="1">
              <a:off x="860420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C55DB264-51F4-930B-E639-CFFD87238294}"/>
                </a:ext>
              </a:extLst>
            </p:cNvPr>
            <p:cNvSpPr/>
            <p:nvPr userDrawn="1"/>
          </p:nvSpPr>
          <p:spPr>
            <a:xfrm flipH="1" flipV="1">
              <a:off x="877426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3D04AF2B-2A46-69DE-C296-68FF4B7EA135}"/>
                </a:ext>
              </a:extLst>
            </p:cNvPr>
            <p:cNvSpPr/>
            <p:nvPr userDrawn="1"/>
          </p:nvSpPr>
          <p:spPr>
            <a:xfrm flipH="1" flipV="1">
              <a:off x="894433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B8AF8211-CC6D-11F9-C1B6-F0EA4A1C13EF}"/>
                </a:ext>
              </a:extLst>
            </p:cNvPr>
            <p:cNvSpPr/>
            <p:nvPr userDrawn="1"/>
          </p:nvSpPr>
          <p:spPr>
            <a:xfrm flipH="1" flipV="1">
              <a:off x="911440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E44867D-113B-1EA8-9E5E-8E2940C4B29E}"/>
              </a:ext>
            </a:extLst>
          </p:cNvPr>
          <p:cNvCxnSpPr/>
          <p:nvPr/>
        </p:nvCxnSpPr>
        <p:spPr>
          <a:xfrm>
            <a:off x="3214777" y="922995"/>
            <a:ext cx="5341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2479A79-1621-7FEA-142B-4A46DDE1C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7" y="1339127"/>
            <a:ext cx="3675243" cy="480608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376F9C4-5CD3-0EAF-4B2B-7F04422B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642" y="1172754"/>
            <a:ext cx="2352592" cy="517678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EDC729A-A57B-F7AC-1D15-4B595BD3FC2F}"/>
              </a:ext>
            </a:extLst>
          </p:cNvPr>
          <p:cNvSpPr/>
          <p:nvPr/>
        </p:nvSpPr>
        <p:spPr>
          <a:xfrm>
            <a:off x="3672231" y="3950208"/>
            <a:ext cx="666554" cy="5705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5732ECC-96BF-A868-D123-2E3C6737B276}"/>
              </a:ext>
            </a:extLst>
          </p:cNvPr>
          <p:cNvSpPr/>
          <p:nvPr/>
        </p:nvSpPr>
        <p:spPr>
          <a:xfrm>
            <a:off x="3713903" y="4879091"/>
            <a:ext cx="624882" cy="707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1095EF1-8134-BABB-74CC-89F3C7E96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092" y="1339126"/>
            <a:ext cx="3675236" cy="4806079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88941263-1508-033A-C09F-51953C87C7E4}"/>
              </a:ext>
            </a:extLst>
          </p:cNvPr>
          <p:cNvSpPr/>
          <p:nvPr/>
        </p:nvSpPr>
        <p:spPr>
          <a:xfrm>
            <a:off x="7975680" y="1544641"/>
            <a:ext cx="1088709" cy="1118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F1C6112-34A9-CCA3-D5FC-1FF24EC5AE59}"/>
              </a:ext>
            </a:extLst>
          </p:cNvPr>
          <p:cNvSpPr/>
          <p:nvPr/>
        </p:nvSpPr>
        <p:spPr>
          <a:xfrm>
            <a:off x="8307031" y="4094281"/>
            <a:ext cx="1202729" cy="8203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54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A8AAB-18A2-77B0-E721-4E6FEBE7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848BB75-C9E1-7BB3-B244-5405C822772A}"/>
              </a:ext>
            </a:extLst>
          </p:cNvPr>
          <p:cNvSpPr txBox="1"/>
          <p:nvPr/>
        </p:nvSpPr>
        <p:spPr>
          <a:xfrm>
            <a:off x="4295635" y="1096333"/>
            <a:ext cx="2178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11950F-BB53-E8CF-A091-F251A176D8E3}"/>
              </a:ext>
            </a:extLst>
          </p:cNvPr>
          <p:cNvGrpSpPr/>
          <p:nvPr/>
        </p:nvGrpSpPr>
        <p:grpSpPr>
          <a:xfrm>
            <a:off x="564696" y="1061492"/>
            <a:ext cx="11062607" cy="1527088"/>
            <a:chOff x="1728828" y="4021572"/>
            <a:chExt cx="6215355" cy="202967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A7F0421-7496-AA1C-FD17-A22DBDA2AAAE}"/>
                </a:ext>
              </a:extLst>
            </p:cNvPr>
            <p:cNvSpPr/>
            <p:nvPr/>
          </p:nvSpPr>
          <p:spPr>
            <a:xfrm>
              <a:off x="1728828" y="4021572"/>
              <a:ext cx="6215355" cy="2029677"/>
            </a:xfrm>
            <a:prstGeom prst="roundRect">
              <a:avLst>
                <a:gd name="adj" fmla="val 6775"/>
              </a:avLst>
            </a:prstGeom>
            <a:grpFill/>
            <a:ln>
              <a:noFill/>
            </a:ln>
            <a:effectLst>
              <a:outerShdw blurRad="63500" dir="13500000" sx="102000" sy="102000" algn="ctr" rotWithShape="0">
                <a:schemeClr val="tx1">
                  <a:lumMod val="50000"/>
                  <a:lumOff val="50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C9074C-7C93-85F2-4EE9-4E7B5A86C74C}"/>
                </a:ext>
              </a:extLst>
            </p:cNvPr>
            <p:cNvSpPr txBox="1"/>
            <p:nvPr/>
          </p:nvSpPr>
          <p:spPr>
            <a:xfrm>
              <a:off x="1809153" y="4303205"/>
              <a:ext cx="619263" cy="146641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</a:t>
              </a:r>
              <a:endPara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84632D2E-9856-3441-F672-4A2FAEA60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66957"/>
              </p:ext>
            </p:extLst>
          </p:nvPr>
        </p:nvGraphicFramePr>
        <p:xfrm>
          <a:off x="5679772" y="3429000"/>
          <a:ext cx="5970361" cy="297490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985131">
                  <a:extLst>
                    <a:ext uri="{9D8B030D-6E8A-4147-A177-3AD203B41FA5}">
                      <a16:colId xmlns:a16="http://schemas.microsoft.com/office/drawing/2014/main" val="1499420178"/>
                    </a:ext>
                  </a:extLst>
                </a:gridCol>
                <a:gridCol w="793297">
                  <a:extLst>
                    <a:ext uri="{9D8B030D-6E8A-4147-A177-3AD203B41FA5}">
                      <a16:colId xmlns:a16="http://schemas.microsoft.com/office/drawing/2014/main" val="3995274641"/>
                    </a:ext>
                  </a:extLst>
                </a:gridCol>
                <a:gridCol w="795867">
                  <a:extLst>
                    <a:ext uri="{9D8B030D-6E8A-4147-A177-3AD203B41FA5}">
                      <a16:colId xmlns:a16="http://schemas.microsoft.com/office/drawing/2014/main" val="32767244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24905489"/>
                    </a:ext>
                  </a:extLst>
                </a:gridCol>
                <a:gridCol w="1380066">
                  <a:extLst>
                    <a:ext uri="{9D8B030D-6E8A-4147-A177-3AD203B41FA5}">
                      <a16:colId xmlns:a16="http://schemas.microsoft.com/office/drawing/2014/main" val="3021104012"/>
                    </a:ext>
                  </a:extLst>
                </a:gridCol>
              </a:tblGrid>
              <a:tr h="4958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mAP50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mAP50-95</a:t>
                      </a:r>
                      <a:endParaRPr lang="zh-CN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3987048"/>
                  </a:ext>
                </a:extLst>
              </a:tr>
              <a:tr h="4958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SSD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0.865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074880"/>
                  </a:ext>
                </a:extLst>
              </a:tr>
              <a:tr h="4958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Yolov8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0.826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0.874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0.908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0.485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0505367"/>
                  </a:ext>
                </a:extLst>
              </a:tr>
              <a:tr h="4958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Yolov11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0.761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0.862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0.893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0.462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3852521"/>
                  </a:ext>
                </a:extLst>
              </a:tr>
              <a:tr h="4958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Yolov12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0.833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0.846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0.908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0.457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4382130"/>
                  </a:ext>
                </a:extLst>
              </a:tr>
              <a:tr h="4958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Yolov11+CA+IR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0.905</a:t>
                      </a:r>
                      <a:endParaRPr lang="zh-CN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0.883</a:t>
                      </a:r>
                      <a:endParaRPr lang="zh-CN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0.922</a:t>
                      </a:r>
                      <a:endParaRPr lang="zh-CN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0.488</a:t>
                      </a:r>
                      <a:endParaRPr lang="zh-CN" sz="1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202046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3DC9704-D4E0-6C8A-1B70-96CFED6513AD}"/>
                  </a:ext>
                </a:extLst>
              </p:cNvPr>
              <p:cNvSpPr txBox="1"/>
              <p:nvPr/>
            </p:nvSpPr>
            <p:spPr>
              <a:xfrm>
                <a:off x="1756916" y="1390385"/>
                <a:ext cx="2915722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𝑃𝑟𝑒𝑐𝑖𝑠𝑖𝑜𝑛</m:t>
                          </m:r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𝐹𝑃</m:t>
                              </m:r>
                            </m:den>
                          </m:f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3DC9704-D4E0-6C8A-1B70-96CFED651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916" y="1390385"/>
                <a:ext cx="2915722" cy="789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EF817B-9A51-4B61-DAB3-A49C36CFA716}"/>
                  </a:ext>
                </a:extLst>
              </p:cNvPr>
              <p:cNvSpPr txBox="1"/>
              <p:nvPr/>
            </p:nvSpPr>
            <p:spPr>
              <a:xfrm>
                <a:off x="5077283" y="1394092"/>
                <a:ext cx="2037432" cy="789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altLang="zh-CN" sz="2400" b="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𝑅𝑒𝑐𝑎𝑙𝑙</m:t>
                          </m:r>
                          <m:r>
                            <a:rPr lang="en-US" altLang="zh-CN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240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𝑇𝑃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kern="10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𝐹𝑁</m:t>
                              </m:r>
                            </m:den>
                          </m:f>
                          <m:r>
                            <a:rPr lang="en-US" altLang="zh-CN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BEF817B-9A51-4B61-DAB3-A49C36C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283" y="1394092"/>
                <a:ext cx="2037432" cy="789960"/>
              </a:xfrm>
              <a:prstGeom prst="rect">
                <a:avLst/>
              </a:prstGeom>
              <a:blipFill>
                <a:blip r:embed="rId3"/>
                <a:stretch>
                  <a:fillRect r="-23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DA16CB48-FAB9-BC6E-5B6F-2CFE46BA5914}"/>
              </a:ext>
            </a:extLst>
          </p:cNvPr>
          <p:cNvSpPr txBox="1"/>
          <p:nvPr/>
        </p:nvSpPr>
        <p:spPr>
          <a:xfrm>
            <a:off x="3539625" y="257105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对比实验及消融实验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A85625C-039D-7019-83A5-B2FED8CA02B8}"/>
              </a:ext>
            </a:extLst>
          </p:cNvPr>
          <p:cNvGrpSpPr/>
          <p:nvPr/>
        </p:nvGrpSpPr>
        <p:grpSpPr>
          <a:xfrm>
            <a:off x="2646064" y="521832"/>
            <a:ext cx="678584" cy="151405"/>
            <a:chOff x="2909213" y="364612"/>
            <a:chExt cx="678584" cy="151405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D65B298C-244C-9B20-E79B-964FC5267DFE}"/>
                </a:ext>
              </a:extLst>
            </p:cNvPr>
            <p:cNvSpPr/>
            <p:nvPr userDrawn="1"/>
          </p:nvSpPr>
          <p:spPr>
            <a:xfrm flipV="1">
              <a:off x="341941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7589ED95-398E-5656-7C4D-6A7D11CE94F8}"/>
                </a:ext>
              </a:extLst>
            </p:cNvPr>
            <p:cNvSpPr/>
            <p:nvPr userDrawn="1"/>
          </p:nvSpPr>
          <p:spPr>
            <a:xfrm flipV="1">
              <a:off x="324934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2674999A-182B-2AE7-BE31-100FF8CE1436}"/>
                </a:ext>
              </a:extLst>
            </p:cNvPr>
            <p:cNvSpPr/>
            <p:nvPr userDrawn="1"/>
          </p:nvSpPr>
          <p:spPr>
            <a:xfrm flipV="1">
              <a:off x="307927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95A39190-B5AF-AA02-FE98-DFB8C64BA293}"/>
                </a:ext>
              </a:extLst>
            </p:cNvPr>
            <p:cNvSpPr/>
            <p:nvPr userDrawn="1"/>
          </p:nvSpPr>
          <p:spPr>
            <a:xfrm flipV="1">
              <a:off x="290921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94933A4-19B0-2536-79E6-62E8F9DBEEDC}"/>
              </a:ext>
            </a:extLst>
          </p:cNvPr>
          <p:cNvGrpSpPr/>
          <p:nvPr/>
        </p:nvGrpSpPr>
        <p:grpSpPr>
          <a:xfrm>
            <a:off x="8555871" y="521831"/>
            <a:ext cx="678584" cy="151405"/>
            <a:chOff x="8604203" y="364612"/>
            <a:chExt cx="678584" cy="151405"/>
          </a:xfrm>
        </p:grpSpPr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9B4BF538-673B-5E67-8AE9-77A1BD5D40F7}"/>
                </a:ext>
              </a:extLst>
            </p:cNvPr>
            <p:cNvSpPr/>
            <p:nvPr userDrawn="1"/>
          </p:nvSpPr>
          <p:spPr>
            <a:xfrm flipH="1" flipV="1">
              <a:off x="8604203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FE3BE052-53B7-DFBA-78A8-8CFDC9C5769F}"/>
                </a:ext>
              </a:extLst>
            </p:cNvPr>
            <p:cNvSpPr/>
            <p:nvPr userDrawn="1"/>
          </p:nvSpPr>
          <p:spPr>
            <a:xfrm flipH="1" flipV="1">
              <a:off x="8774269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FAF097A1-5815-BF4D-4445-7F0514145D74}"/>
                </a:ext>
              </a:extLst>
            </p:cNvPr>
            <p:cNvSpPr/>
            <p:nvPr userDrawn="1"/>
          </p:nvSpPr>
          <p:spPr>
            <a:xfrm flipH="1" flipV="1">
              <a:off x="8944336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878E3C54-091A-4775-C4CC-968EF386FD6F}"/>
                </a:ext>
              </a:extLst>
            </p:cNvPr>
            <p:cNvSpPr/>
            <p:nvPr userDrawn="1"/>
          </p:nvSpPr>
          <p:spPr>
            <a:xfrm flipH="1" flipV="1">
              <a:off x="9114402" y="364612"/>
              <a:ext cx="168385" cy="151405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lumMod val="50000"/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F3FC993-365D-D31F-52F6-5D21FD5E6699}"/>
              </a:ext>
            </a:extLst>
          </p:cNvPr>
          <p:cNvCxnSpPr/>
          <p:nvPr/>
        </p:nvCxnSpPr>
        <p:spPr>
          <a:xfrm>
            <a:off x="3214777" y="922995"/>
            <a:ext cx="5341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41C8E62-8590-C30F-979E-87584C982ED3}"/>
              </a:ext>
            </a:extLst>
          </p:cNvPr>
          <p:cNvSpPr/>
          <p:nvPr/>
        </p:nvSpPr>
        <p:spPr>
          <a:xfrm>
            <a:off x="5679772" y="2811078"/>
            <a:ext cx="5947531" cy="499389"/>
          </a:xfrm>
          <a:prstGeom prst="roundRect">
            <a:avLst>
              <a:gd name="adj" fmla="val 6775"/>
            </a:avLst>
          </a:prstGeom>
          <a:solidFill>
            <a:srgbClr val="2666A1"/>
          </a:solidFill>
          <a:ln>
            <a:noFill/>
          </a:ln>
          <a:effectLst>
            <a:outerShdw blurRad="63500" dir="13500000" sx="102000" sy="102000" algn="ctr" rotWithShape="0">
              <a:schemeClr val="tx1">
                <a:lumMod val="50000"/>
                <a:lumOff val="50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557E676-8E79-2FB7-846D-947AD04C568E}"/>
              </a:ext>
            </a:extLst>
          </p:cNvPr>
          <p:cNvSpPr txBox="1"/>
          <p:nvPr/>
        </p:nvSpPr>
        <p:spPr>
          <a:xfrm>
            <a:off x="8100951" y="2829939"/>
            <a:ext cx="1487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对比实验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C8D7BA6-AC2B-BC50-0D1C-889F08CE3EE2}"/>
              </a:ext>
            </a:extLst>
          </p:cNvPr>
          <p:cNvGrpSpPr/>
          <p:nvPr/>
        </p:nvGrpSpPr>
        <p:grpSpPr>
          <a:xfrm>
            <a:off x="564696" y="2815947"/>
            <a:ext cx="4890529" cy="3573964"/>
            <a:chOff x="1728828" y="4021571"/>
            <a:chExt cx="6215355" cy="202967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53A423CA-1A14-541A-95DA-1114315E87C8}"/>
                </a:ext>
              </a:extLst>
            </p:cNvPr>
            <p:cNvSpPr/>
            <p:nvPr/>
          </p:nvSpPr>
          <p:spPr>
            <a:xfrm>
              <a:off x="1728828" y="4021571"/>
              <a:ext cx="6215355" cy="2029677"/>
            </a:xfrm>
            <a:prstGeom prst="roundRect">
              <a:avLst>
                <a:gd name="adj" fmla="val 6775"/>
              </a:avLst>
            </a:prstGeom>
            <a:grpFill/>
            <a:ln>
              <a:noFill/>
            </a:ln>
            <a:effectLst>
              <a:outerShdw blurRad="63500" dir="13500000" sx="102000" sy="102000" algn="ctr" rotWithShape="0">
                <a:schemeClr val="tx1">
                  <a:lumMod val="50000"/>
                  <a:lumOff val="50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F2CBB31-677C-F1BB-7548-B0D285C56A6D}"/>
                </a:ext>
              </a:extLst>
            </p:cNvPr>
            <p:cNvSpPr txBox="1"/>
            <p:nvPr/>
          </p:nvSpPr>
          <p:spPr>
            <a:xfrm>
              <a:off x="3598569" y="4068152"/>
              <a:ext cx="2475870" cy="33209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实验环境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BD764404-5ADD-68C6-DE65-DDBF3B1E2363}"/>
              </a:ext>
            </a:extLst>
          </p:cNvPr>
          <p:cNvSpPr txBox="1"/>
          <p:nvPr/>
        </p:nvSpPr>
        <p:spPr>
          <a:xfrm>
            <a:off x="1075057" y="3564767"/>
            <a:ext cx="4499181" cy="2461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RTX-A5000-24G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深度学习框架：</a:t>
            </a:r>
            <a:r>
              <a:rPr lang="en-US" altLang="zh-CN" sz="20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PyTorch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2.1.0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操作系统：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Ubuntu 22.10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实验版本：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 3.10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494CEA4-7C27-4DED-1C27-01888906ED11}"/>
                  </a:ext>
                </a:extLst>
              </p:cNvPr>
              <p:cNvSpPr txBox="1"/>
              <p:nvPr/>
            </p:nvSpPr>
            <p:spPr>
              <a:xfrm>
                <a:off x="8101436" y="1370539"/>
                <a:ext cx="3308983" cy="829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494CEA4-7C27-4DED-1C27-01888906E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436" y="1370539"/>
                <a:ext cx="3308983" cy="8296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5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609</Words>
  <Application>Microsoft Office PowerPoint</Application>
  <PresentationFormat>宽屏</PresentationFormat>
  <Paragraphs>135</Paragraphs>
  <Slides>15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OPPOSans M</vt:lpstr>
      <vt:lpstr>等线</vt:lpstr>
      <vt:lpstr>等线 Light</vt:lpstr>
      <vt:lpstr>华文中宋</vt:lpstr>
      <vt:lpstr>思源黑体 CN Bold</vt:lpstr>
      <vt:lpstr>微软雅黑</vt:lpstr>
      <vt:lpstr>Arial</vt:lpstr>
      <vt:lpstr>Cambria Math</vt:lpstr>
      <vt:lpstr>Wingdings</vt:lpstr>
      <vt:lpstr>Office 主题​​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俊蕙 辛</dc:creator>
  <cp:lastModifiedBy>俊蕙 辛</cp:lastModifiedBy>
  <cp:revision>5</cp:revision>
  <dcterms:created xsi:type="dcterms:W3CDTF">2025-06-07T11:05:33Z</dcterms:created>
  <dcterms:modified xsi:type="dcterms:W3CDTF">2025-06-23T09:03:59Z</dcterms:modified>
</cp:coreProperties>
</file>